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Bebas Neue" panose="020B0606020202050201" pitchFamily="34" charset="0"/>
      <p:regular r:id="rId28"/>
    </p:embeddedFont>
    <p:embeddedFont>
      <p:font typeface="Fira Sans Extra Condensed" panose="020B0503050000020004" pitchFamily="3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Lora" pitchFamily="2" charset="0"/>
      <p:regular r:id="rId41"/>
      <p:bold r:id="rId42"/>
      <p:italic r:id="rId43"/>
      <p:boldItalic r:id="rId44"/>
    </p:embeddedFont>
    <p:embeddedFont>
      <p:font typeface="Poppins" panose="020B0502040204020203" pitchFamily="2" charset="0"/>
      <p:regular r:id="rId45"/>
      <p:bold r:id="rId46"/>
      <p:italic r:id="rId47"/>
      <p:boldItalic r:id="rId48"/>
    </p:embeddedFont>
    <p:embeddedFont>
      <p:font typeface="Raleway"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721372-1AB6-4FCA-A299-93719439EDC3}">
  <a:tblStyle styleId="{39721372-1AB6-4FCA-A299-93719439ED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C00B96-9CF7-4E42-B73D-002304C0B7C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varScale="1">
        <p:scale>
          <a:sx n="78" d="100"/>
          <a:sy n="78" d="100"/>
        </p:scale>
        <p:origin x="10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iktok.com/@learncyber"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github.com/420World69/Tiktok-Unfilter-Api" TargetMode="External"/><Relationship Id="rId4" Type="http://schemas.openxmlformats.org/officeDocument/2006/relationships/hyperlink" Target="https://www.tiktok.com/@kodibtc"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420World69/Tiktok-Unfilter-Api" TargetMode="External"/><Relationship Id="rId7" Type="http://schemas.openxmlformats.org/officeDocument/2006/relationships/hyperlink" Target="https://medium.com/checkmarx-security/attacker-uses-a-popular-tiktok-challenge-to-lure-users-into-installing-malicious-package-fe6248dfe0a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heckmarx.com/blog/attacker-uses-a-popular-tiktok-challenge-to-lure-users-into-installing-malicious-package/" TargetMode="External"/><Relationship Id="rId5" Type="http://schemas.openxmlformats.org/officeDocument/2006/relationships/hyperlink" Target="https://www.bleepingcomputer.com/news/security/tiktok-invisible-body-challenge-exploited-to-push-malware/" TargetMode="External"/><Relationship Id="rId4" Type="http://schemas.openxmlformats.org/officeDocument/2006/relationships/hyperlink" Target="https://web.archive.org/web/20221120230346/https:/github.com/trending/python?since=dail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reuters.com/technology/twitter-hacked-200-million-user-email-addresses-leaked-researcher-says-2023-01-05/"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bbc.com/news/technology-64109777"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ripwire.com/state-of-security/top-phishing-social-media-quarterly-threat-trends-intelligence-rep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andasecurity.com/en/mediacenter/social-media-threat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s.norton.com/blog/emerging-threats/social-media-threa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bsnews.com/news/millions-facebook-user-records-exposed-amazon-cloud-server/"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varonis.com/blog/data-breach-statistics" TargetMode="External"/><Relationship Id="rId4" Type="http://schemas.openxmlformats.org/officeDocument/2006/relationships/hyperlink" Target="https://www.idstrong.com/sentinel/adult-friend-finder-breach/#:~:text=Six%20databases%20that%20were%20owned,also%20included%20in%20the%20mi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Define and explain types of threats to social media end users (FB/IG/TikTok etc.) why is it important and how can it affect consumers lives?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932b8d54e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932b8d54e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rPr>
              <a:t>For this presentation, one of the case studies we will review is related to a filter challenge that was happening in Tiktok, where users were challenged to go naked and pose in front of the filter that will remove their nude body. Users were looking for ways to remove the filter so that they could see the actual naked bodies of those that were using this invisible filter.</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 hackers then capitalized this trending TikTok challenge to install malware on thousands of devices and steal their data. TikTok videos that claim to offer a special "unfiltering" filter to remove TikTok's body masking effect and expose the TikTokers' nude bodies were posted, alongside instructions of how to acquire the filter removing tool.</a:t>
            </a:r>
            <a:endParaRPr>
              <a:solidFill>
                <a:schemeClr val="dk1"/>
              </a:solidFill>
            </a:endParaRPr>
          </a:p>
          <a:p>
            <a:pPr marL="0" lvl="0" indent="0" algn="l" rtl="0">
              <a:lnSpc>
                <a:spcPct val="150000"/>
              </a:lnSpc>
              <a:spcBef>
                <a:spcPts val="120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932b8d54e5_1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932b8d54e5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TikTok users</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@learncyber</a:t>
            </a:r>
            <a:r>
              <a:rPr lang="en">
                <a:solidFill>
                  <a:schemeClr val="dk1"/>
                </a:solidFill>
              </a:rPr>
              <a:t>  and</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@kodibtc</a:t>
            </a:r>
            <a:r>
              <a:rPr lang="en">
                <a:solidFill>
                  <a:schemeClr val="dk1"/>
                </a:solidFill>
              </a:rPr>
              <a:t> posted videos on TikTok (over 1,000,000 views combined) to promote a software app able to “remove filter invisible body“ with an invite link to join a Discord server called “Space Unfilter” to get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Once you click the invite and join the Discord server “Space Unfilter,” there are NSFW videos uploaded by the attacker, claimed to be the result of his “unfilter” software. An attempt to include sample videos as proof to trick users agree to install his software.</a:t>
            </a:r>
            <a:endParaRPr>
              <a:solidFill>
                <a:schemeClr val="dk1"/>
              </a:solidFill>
            </a:endParaRPr>
          </a:p>
          <a:p>
            <a:pPr marL="0" lvl="0" indent="0" algn="l" rtl="0">
              <a:spcBef>
                <a:spcPts val="0"/>
              </a:spcBef>
              <a:spcAft>
                <a:spcPts val="0"/>
              </a:spcAft>
              <a:buNone/>
            </a:pPr>
            <a:r>
              <a:rPr lang="en">
                <a:solidFill>
                  <a:schemeClr val="dk1"/>
                </a:solidFill>
              </a:rPr>
              <a:t>In addition, a bot account, “Nadeko,” automatically sends a private message with a request to star the GitHub repository</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420World69/Tiktok-Unfilter-Api.</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932b8d54e5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932b8d54e5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GitHub repository</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420World69/Tiktok-Unfilter-Api</a:t>
            </a:r>
            <a:r>
              <a:rPr lang="en">
                <a:solidFill>
                  <a:schemeClr val="dk1"/>
                </a:solidFill>
              </a:rPr>
              <a:t> represent itself as an open-source tool that can remove the invisible body effect trending on TikTok and currently has 103 starts and 17 forks, through which he gained the status of a</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trending GitHub project</a:t>
            </a:r>
            <a:r>
              <a:rPr lang="en">
                <a:solidFill>
                  <a:schemeClr val="dk1"/>
                </a:solidFill>
              </a:rPr>
              <a:t>.</a:t>
            </a:r>
            <a:endParaRPr/>
          </a:p>
          <a:p>
            <a:pPr marL="0" lvl="0" indent="0" algn="l" rtl="0">
              <a:spcBef>
                <a:spcPts val="0"/>
              </a:spcBef>
              <a:spcAft>
                <a:spcPts val="0"/>
              </a:spcAft>
              <a:buNone/>
            </a:pPr>
            <a:endParaRPr/>
          </a:p>
          <a:p>
            <a:pPr marL="0" lvl="0" indent="0" algn="l" rtl="0">
              <a:spcBef>
                <a:spcPts val="0"/>
              </a:spcBef>
              <a:spcAft>
                <a:spcPts val="0"/>
              </a:spcAft>
              <a:buNone/>
            </a:pPr>
            <a:r>
              <a:rPr lang="en"/>
              <a:t>This is where the user can download the malware posing as a useful tool to use.</a:t>
            </a: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Inside this project’s files is a .bat script that installs a malicious Python package listed in the requirements.txt file.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Looking at the project’s history, the attacker used “pyshftuler”, a malicious package, but once it was reported and removed by PyPi, the attacker uploaded a new malicious package under a different name, “pyiopcs”. This latest package was also reported and removed, and he had yet to update his code.</a:t>
            </a:r>
            <a:endParaRPr/>
          </a:p>
          <a:p>
            <a:pPr marL="0" lvl="0" indent="0" algn="l" rtl="0">
              <a:spcBef>
                <a:spcPts val="1200"/>
              </a:spcBef>
              <a:spcAft>
                <a:spcPts val="0"/>
              </a:spcAft>
              <a:buNone/>
            </a:pPr>
            <a:r>
              <a:rPr lang="en"/>
              <a:t>This package contains sources to malicious code that, when run, can </a:t>
            </a:r>
            <a:r>
              <a:rPr lang="en">
                <a:solidFill>
                  <a:schemeClr val="dk1"/>
                </a:solidFill>
              </a:rPr>
              <a:t>stealing all the victim’s Discord accounts, passwords, crypto wallets, credit cards, and other interesting files on the victim’s PC and sends them back to the attacker through a hard-coded Discord webhook address.</a:t>
            </a:r>
            <a:r>
              <a:rPr lang="en"/>
              <a:t> (Webhooks are automated messages sent from apps when something happens.)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Other info:</a:t>
            </a:r>
            <a:br>
              <a:rPr lang="en">
                <a:solidFill>
                  <a:schemeClr val="dk1"/>
                </a:solidFill>
              </a:rPr>
            </a:br>
            <a:r>
              <a:rPr lang="en">
                <a:solidFill>
                  <a:schemeClr val="dk1"/>
                </a:solidFill>
              </a:rPr>
              <a:t>The project files contained a Windows batch file (.bat) that, when executed, installs a malicious Python package (WASP downloader) and a ReadMe file that links to a YouTube video containing instructions on installing the TikTok "unfilter" tool.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Checkmarx analysts discovered that the attackers used multiple Python packages hosted on PyPI, including "tiktok-filter-api", "pyshftuler", "pyiopcs," and "pydesings," with new ones added every time the old packages are reported and removed.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Also, the attackers use the "StarJacking" technique on PyPI, linking their project to a popular GitHub project they have no association with to make it appear legitimate.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u="sng">
                <a:solidFill>
                  <a:schemeClr val="hlink"/>
                </a:solidFill>
                <a:hlinkClick r:id="rId5"/>
              </a:rPr>
              <a:t>https://www.bleepingcomputer.com/news/security/tiktok-invisible-body-challenge-exploited-to-push-malware/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r>
              <a:rPr lang="en" u="sng">
                <a:solidFill>
                  <a:schemeClr val="hlink"/>
                </a:solidFill>
                <a:hlinkClick r:id="rId6"/>
              </a:rPr>
              <a:t>https://checkmarx.com/blog/attacker-uses-a-popular-tiktok-challenge-to-lure-users-into-installing-malicious-package/</a:t>
            </a:r>
            <a:endParaRPr/>
          </a:p>
          <a:p>
            <a:pPr marL="0" lvl="0" indent="0" algn="l" rtl="0">
              <a:spcBef>
                <a:spcPts val="0"/>
              </a:spcBef>
              <a:spcAft>
                <a:spcPts val="0"/>
              </a:spcAft>
              <a:buClr>
                <a:schemeClr val="dk1"/>
              </a:buClr>
              <a:buSzPts val="1100"/>
              <a:buFont typeface="Arial"/>
              <a:buNone/>
            </a:pPr>
            <a:r>
              <a:rPr lang="en" u="sng">
                <a:solidFill>
                  <a:schemeClr val="hlink"/>
                </a:solidFill>
                <a:hlinkClick r:id="rId7"/>
              </a:rPr>
              <a:t>https://medium.com/checkmarx-security/attacker-uses-a-popular-tiktok-challenge-to-lure-users-into-installing-malicious-package-fe6248dfe0ae</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932b8d54e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932b8d54e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932b8d54e5_2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932b8d54e5_2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932b8d54e5_2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932b8d54e5_2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932b8d54e5_1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932b8d54e5_1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932b8d54e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2932b8d54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932b8d54e5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932b8d54e5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70707"/>
                </a:solidFill>
                <a:highlight>
                  <a:srgbClr val="FFFFFF"/>
                </a:highlight>
                <a:latin typeface="Georgia"/>
                <a:ea typeface="Georgia"/>
                <a:cs typeface="Georgia"/>
                <a:sym typeface="Georgia"/>
              </a:rPr>
              <a:t>November 24th, the 5.4 million Twitter records have now been shared for free on a hacking forum by a user named Trapped in darkness.</a:t>
            </a:r>
            <a:endParaRPr sz="1350">
              <a:solidFill>
                <a:srgbClr val="070707"/>
              </a:solidFill>
              <a:highlight>
                <a:srgbClr val="FFFFFF"/>
              </a:highlight>
              <a:latin typeface="Georgia"/>
              <a:ea typeface="Georgia"/>
              <a:cs typeface="Georgia"/>
              <a:sym typeface="Georgia"/>
            </a:endParaRPr>
          </a:p>
          <a:p>
            <a:pPr marL="0" lvl="0" indent="0" algn="l" rtl="0">
              <a:spcBef>
                <a:spcPts val="0"/>
              </a:spcBef>
              <a:spcAft>
                <a:spcPts val="0"/>
              </a:spcAft>
              <a:buNone/>
            </a:pPr>
            <a:r>
              <a:rPr lang="en"/>
              <a:t>https://www.bleepingcomputer.com/news/security/54-million-twitter-users-stolen-data-leaked-online-more-shared-privately/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2932b8d54e5_3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932b8d54e5_3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2932b8d54e5_3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2932b8d54e5_3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
                <a:solidFill>
                  <a:srgbClr val="222222"/>
                </a:solidFill>
                <a:highlight>
                  <a:srgbClr val="FFFFFF"/>
                </a:highlight>
                <a:latin typeface="Lora"/>
                <a:ea typeface="Lora"/>
                <a:cs typeface="Lora"/>
                <a:sym typeface="Lora"/>
              </a:rPr>
              <a:t>January 2023: Database of Over 200m Twitter Users Goes Public</a:t>
            </a:r>
            <a:endParaRPr>
              <a:solidFill>
                <a:srgbClr val="222222"/>
              </a:solidFill>
              <a:highlight>
                <a:srgbClr val="FFFFFF"/>
              </a:highlight>
              <a:latin typeface="Lora"/>
              <a:ea typeface="Lora"/>
              <a:cs typeface="Lora"/>
              <a:sym typeface="Lora"/>
            </a:endParaRPr>
          </a:p>
          <a:p>
            <a:pPr marL="0" lvl="0" indent="0" algn="l" rtl="0">
              <a:lnSpc>
                <a:spcPct val="115000"/>
              </a:lnSpc>
              <a:spcBef>
                <a:spcPts val="600"/>
              </a:spcBef>
              <a:spcAft>
                <a:spcPts val="0"/>
              </a:spcAft>
              <a:buClr>
                <a:schemeClr val="dk1"/>
              </a:buClr>
              <a:buSzPts val="1100"/>
              <a:buFont typeface="Arial"/>
              <a:buNone/>
            </a:pPr>
            <a:r>
              <a:rPr lang="en">
                <a:solidFill>
                  <a:srgbClr val="222222"/>
                </a:solidFill>
                <a:highlight>
                  <a:srgbClr val="FFFFFF"/>
                </a:highlight>
                <a:latin typeface="Lora"/>
                <a:ea typeface="Lora"/>
                <a:cs typeface="Lora"/>
                <a:sym typeface="Lora"/>
              </a:rPr>
              <a:t>Following a string of ransom attempts and leaks, a trove of data on over 200 million Twitter users circulated among hackers in December 2022, and was </a:t>
            </a:r>
            <a:r>
              <a:rPr lang="en">
                <a:solidFill>
                  <a:srgbClr val="1E73BE"/>
                </a:solidFill>
                <a:highlight>
                  <a:srgbClr val="FFFFFF"/>
                </a:highlight>
                <a:uFill>
                  <a:noFill/>
                </a:uFill>
                <a:latin typeface="Lora"/>
                <a:ea typeface="Lora"/>
                <a:cs typeface="Lora"/>
                <a:sym typeface="Lora"/>
                <a:hlinkClick r:id="rId3">
                  <a:extLst>
                    <a:ext uri="{A12FA001-AC4F-418D-AE19-62706E023703}">
                      <ahyp:hlinkClr xmlns:ahyp="http://schemas.microsoft.com/office/drawing/2018/hyperlinkcolor" val="tx"/>
                    </a:ext>
                  </a:extLst>
                </a:hlinkClick>
              </a:rPr>
              <a:t>published in full</a:t>
            </a:r>
            <a:r>
              <a:rPr lang="en">
                <a:solidFill>
                  <a:srgbClr val="222222"/>
                </a:solidFill>
                <a:highlight>
                  <a:srgbClr val="FFFFFF"/>
                </a:highlight>
                <a:latin typeface="Lora"/>
                <a:ea typeface="Lora"/>
                <a:cs typeface="Lora"/>
                <a:sym typeface="Lora"/>
              </a:rPr>
              <a:t> on BreachForums on January 4th. This data includes email addresses, names, and usernames, but does not appear to include passwords or other highly sensitive data.</a:t>
            </a:r>
            <a:endParaRPr>
              <a:solidFill>
                <a:srgbClr val="222222"/>
              </a:solidFill>
              <a:highlight>
                <a:srgbClr val="FFFFFF"/>
              </a:highlight>
              <a:latin typeface="Lora"/>
              <a:ea typeface="Lora"/>
              <a:cs typeface="Lora"/>
              <a:sym typeface="Lora"/>
            </a:endParaRPr>
          </a:p>
          <a:p>
            <a:pPr marL="0" lvl="0" indent="0" algn="l" rtl="0">
              <a:lnSpc>
                <a:spcPct val="115000"/>
              </a:lnSpc>
              <a:spcBef>
                <a:spcPts val="1600"/>
              </a:spcBef>
              <a:spcAft>
                <a:spcPts val="0"/>
              </a:spcAft>
              <a:buClr>
                <a:schemeClr val="dk1"/>
              </a:buClr>
              <a:buSzPts val="1100"/>
              <a:buFont typeface="Arial"/>
              <a:buNone/>
            </a:pPr>
            <a:r>
              <a:rPr lang="en">
                <a:solidFill>
                  <a:srgbClr val="222222"/>
                </a:solidFill>
                <a:highlight>
                  <a:srgbClr val="FFFFFF"/>
                </a:highlight>
                <a:latin typeface="Lora"/>
                <a:ea typeface="Lora"/>
                <a:cs typeface="Lora"/>
                <a:sym typeface="Lora"/>
              </a:rPr>
              <a:t>This data was originally scraped by exploiting an API vulnerability that persisted from June 2021 to January 2022. This vulnerability was exploited repeatedly by different hackers, and resulted in multiple ransomware attempts and leaks in the latter half of 2022. Most recently, a hacker known as Ryushi </a:t>
            </a:r>
            <a:r>
              <a:rPr lang="en">
                <a:solidFill>
                  <a:srgbClr val="1E73BE"/>
                </a:solidFill>
                <a:highlight>
                  <a:srgbClr val="FFFFFF"/>
                </a:highlight>
                <a:uFill>
                  <a:noFill/>
                </a:uFill>
                <a:latin typeface="Lora"/>
                <a:ea typeface="Lora"/>
                <a:cs typeface="Lora"/>
                <a:sym typeface="Lora"/>
                <a:hlinkClick r:id="rId4">
                  <a:extLst>
                    <a:ext uri="{A12FA001-AC4F-418D-AE19-62706E023703}">
                      <ahyp:hlinkClr xmlns:ahyp="http://schemas.microsoft.com/office/drawing/2018/hyperlinkcolor" val="tx"/>
                    </a:ext>
                  </a:extLst>
                </a:hlinkClick>
              </a:rPr>
              <a:t>attempted to ransom the data</a:t>
            </a:r>
            <a:r>
              <a:rPr lang="en">
                <a:solidFill>
                  <a:srgbClr val="222222"/>
                </a:solidFill>
                <a:highlight>
                  <a:srgbClr val="FFFFFF"/>
                </a:highlight>
                <a:latin typeface="Lora"/>
                <a:ea typeface="Lora"/>
                <a:cs typeface="Lora"/>
                <a:sym typeface="Lora"/>
              </a:rPr>
              <a:t> for $200,000 in late December</a:t>
            </a:r>
            <a:endParaRPr>
              <a:solidFill>
                <a:srgbClr val="222222"/>
              </a:solidFill>
              <a:highlight>
                <a:srgbClr val="FFFFFF"/>
              </a:highlight>
              <a:latin typeface="Lora"/>
              <a:ea typeface="Lora"/>
              <a:cs typeface="Lora"/>
              <a:sym typeface="Lora"/>
            </a:endParaRPr>
          </a:p>
          <a:p>
            <a:pPr marL="0" lvl="0" indent="0" algn="l" rtl="0">
              <a:lnSpc>
                <a:spcPct val="115000"/>
              </a:lnSpc>
              <a:spcBef>
                <a:spcPts val="1600"/>
              </a:spcBef>
              <a:spcAft>
                <a:spcPts val="0"/>
              </a:spcAft>
              <a:buClr>
                <a:schemeClr val="dk1"/>
              </a:buClr>
              <a:buSzPts val="1100"/>
              <a:buFont typeface="Arial"/>
              <a:buNone/>
            </a:pPr>
            <a:endParaRPr>
              <a:solidFill>
                <a:srgbClr val="222222"/>
              </a:solidFill>
              <a:highlight>
                <a:srgbClr val="FFFFFF"/>
              </a:highlight>
              <a:latin typeface="Lora"/>
              <a:ea typeface="Lora"/>
              <a:cs typeface="Lora"/>
              <a:sym typeface="Lora"/>
            </a:endParaRPr>
          </a:p>
          <a:p>
            <a:pPr marL="0" lvl="0" indent="0" algn="ctr" rtl="0">
              <a:spcBef>
                <a:spcPts val="1600"/>
              </a:spcBef>
              <a:spcAft>
                <a:spcPts val="0"/>
              </a:spcAft>
              <a:buClr>
                <a:schemeClr val="dk1"/>
              </a:buClr>
              <a:buSzPts val="1100"/>
              <a:buFont typeface="Arial"/>
              <a:buNone/>
            </a:pPr>
            <a:r>
              <a:rPr lang="en" sz="1300">
                <a:solidFill>
                  <a:srgbClr val="281940"/>
                </a:solidFill>
                <a:latin typeface="Roboto Condensed"/>
                <a:ea typeface="Roboto Condensed"/>
                <a:cs typeface="Roboto Condensed"/>
                <a:sym typeface="Roboto Condensed"/>
              </a:rPr>
              <a:t>Vulnerability: Twitter’s API served as the primary entry point for the adversary to access user data</a:t>
            </a:r>
            <a:endParaRPr sz="1300">
              <a:solidFill>
                <a:srgbClr val="281940"/>
              </a:solidFill>
              <a:latin typeface="Roboto Condensed"/>
              <a:ea typeface="Roboto Condensed"/>
              <a:cs typeface="Roboto Condensed"/>
              <a:sym typeface="Roboto Condensed"/>
            </a:endParaRPr>
          </a:p>
          <a:p>
            <a:pPr marL="0" lvl="0" indent="0" algn="ctr" rtl="0">
              <a:spcBef>
                <a:spcPts val="0"/>
              </a:spcBef>
              <a:spcAft>
                <a:spcPts val="0"/>
              </a:spcAft>
              <a:buClr>
                <a:schemeClr val="dk1"/>
              </a:buClr>
              <a:buSzPts val="1100"/>
              <a:buFont typeface="Arial"/>
              <a:buNone/>
            </a:pPr>
            <a:endParaRPr sz="1300">
              <a:solidFill>
                <a:srgbClr val="281940"/>
              </a:solidFill>
              <a:latin typeface="Roboto Condensed"/>
              <a:ea typeface="Roboto Condensed"/>
              <a:cs typeface="Roboto Condensed"/>
              <a:sym typeface="Roboto Condensed"/>
            </a:endParaRPr>
          </a:p>
          <a:p>
            <a:pPr marL="0" lvl="0" indent="0" algn="ctr" rtl="0">
              <a:spcBef>
                <a:spcPts val="0"/>
              </a:spcBef>
              <a:spcAft>
                <a:spcPts val="0"/>
              </a:spcAft>
              <a:buClr>
                <a:schemeClr val="dk1"/>
              </a:buClr>
              <a:buSzPts val="1100"/>
              <a:buFont typeface="Arial"/>
              <a:buNone/>
            </a:pPr>
            <a:endParaRPr sz="1300">
              <a:solidFill>
                <a:srgbClr val="281940"/>
              </a:solidFill>
              <a:latin typeface="Roboto Condensed"/>
              <a:ea typeface="Roboto Condensed"/>
              <a:cs typeface="Roboto Condensed"/>
              <a:sym typeface="Roboto Condensed"/>
            </a:endParaRPr>
          </a:p>
          <a:p>
            <a:pPr marL="0" lvl="0" indent="0" algn="l" rtl="0">
              <a:lnSpc>
                <a:spcPct val="115000"/>
              </a:lnSpc>
              <a:spcBef>
                <a:spcPts val="0"/>
              </a:spcBef>
              <a:spcAft>
                <a:spcPts val="1600"/>
              </a:spcAft>
              <a:buClr>
                <a:schemeClr val="dk1"/>
              </a:buClr>
              <a:buSzPts val="1100"/>
              <a:buFont typeface="Arial"/>
              <a:buNone/>
            </a:pPr>
            <a:endParaRPr>
              <a:solidFill>
                <a:srgbClr val="222222"/>
              </a:solidFill>
              <a:highlight>
                <a:srgbClr val="FFFFFF"/>
              </a:highlight>
              <a:latin typeface="Lora"/>
              <a:ea typeface="Lora"/>
              <a:cs typeface="Lora"/>
              <a:sym typeface="Lor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5ce2ddbb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25ce2ddbb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Weaponization: </a:t>
            </a:r>
            <a:r>
              <a:rPr lang="en" sz="1600">
                <a:solidFill>
                  <a:srgbClr val="434343"/>
                </a:solidFill>
                <a:latin typeface="Roboto"/>
                <a:ea typeface="Roboto"/>
                <a:cs typeface="Roboto"/>
                <a:sym typeface="Roboto"/>
              </a:rPr>
              <a:t>Attacker identified vulnerability in Twitter API and exploit this vulnerability</a:t>
            </a:r>
            <a:endParaRPr sz="1600">
              <a:solidFill>
                <a:srgbClr val="434343"/>
              </a:solidFill>
              <a:latin typeface="Roboto"/>
              <a:ea typeface="Roboto"/>
              <a:cs typeface="Roboto"/>
              <a:sym typeface="Roboto"/>
            </a:endParaRPr>
          </a:p>
          <a:p>
            <a:pPr marL="0" lvl="0" indent="0" algn="l" rtl="0">
              <a:spcBef>
                <a:spcPts val="0"/>
              </a:spcBef>
              <a:spcAft>
                <a:spcPts val="0"/>
              </a:spcAft>
              <a:buNone/>
            </a:pPr>
            <a:r>
              <a:rPr lang="en" sz="1600">
                <a:solidFill>
                  <a:srgbClr val="434343"/>
                </a:solidFill>
                <a:latin typeface="Roboto"/>
                <a:ea typeface="Roboto"/>
                <a:cs typeface="Roboto"/>
                <a:sym typeface="Roboto"/>
              </a:rPr>
              <a:t>Delivery:</a:t>
            </a:r>
            <a:endParaRPr sz="1600">
              <a:solidFill>
                <a:srgbClr val="434343"/>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5ce2ddbbe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25ce2ddbbe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25ce2ddbbe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25ce2ddbbe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2500"/>
              </a:lnSpc>
              <a:spcBef>
                <a:spcPts val="0"/>
              </a:spcBef>
              <a:spcAft>
                <a:spcPts val="20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5ce2ddbbef_7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5ce2ddbbef_7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Criminals are always coming up with new ways to scam and earn a quick buck. There is no real one size fits all solution. What’s important is to stay informed about what are the most prevalent and notorious scams currently, dive deeper into the news articles talking about scams. Knowing how the scams work will allow users to pick up on tell-tale signs and allow them to be more resilient towards the scams in general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5ce2ddbbef_5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5ce2ddbbef_5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https://www.tripwire.com/state-of-security/top-phishing-social-media-quarterly-threat-trends-intelligence-report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5ce2ddbbef_5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5ce2ddbbef_5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SOCIAL MEDIA THREATS </a:t>
            </a:r>
            <a:endParaRPr/>
          </a:p>
          <a:p>
            <a:pPr marL="0" lvl="0" indent="0" algn="l" rtl="0">
              <a:spcBef>
                <a:spcPts val="0"/>
              </a:spcBef>
              <a:spcAft>
                <a:spcPts val="0"/>
              </a:spcAft>
              <a:buNone/>
            </a:pPr>
            <a:r>
              <a:rPr lang="en"/>
              <a:t>In Q1, Impersonation scams surged to represent almost half of all attacks on social media after a 19.7% increase in share from Q4 to Q1. </a:t>
            </a:r>
            <a:endParaRPr/>
          </a:p>
          <a:p>
            <a:pPr marL="0" lvl="0" indent="0" algn="l" rtl="0">
              <a:spcBef>
                <a:spcPts val="0"/>
              </a:spcBef>
              <a:spcAft>
                <a:spcPts val="0"/>
              </a:spcAft>
              <a:buNone/>
            </a:pPr>
            <a:r>
              <a:rPr lang="en"/>
              <a:t>Impersonation attacks have now seen increases for three consecutive quarters. </a:t>
            </a:r>
            <a:endParaRPr/>
          </a:p>
          <a:p>
            <a:pPr marL="0" lvl="0" indent="0" algn="l" rtl="0">
              <a:spcBef>
                <a:spcPts val="0"/>
              </a:spcBef>
              <a:spcAft>
                <a:spcPts val="0"/>
              </a:spcAft>
              <a:buNone/>
            </a:pPr>
            <a:r>
              <a:rPr lang="en"/>
              <a:t>Historically, the top threat-type on social media, Fraud experienced a 14% decline in Q1, moving it to the second spot. Fraud represented 28.3% of all social media attacks. </a:t>
            </a:r>
            <a:endParaRPr/>
          </a:p>
          <a:p>
            <a:pPr marL="0" lvl="0" indent="0" algn="l" rtl="0">
              <a:spcBef>
                <a:spcPts val="0"/>
              </a:spcBef>
              <a:spcAft>
                <a:spcPts val="0"/>
              </a:spcAft>
              <a:buNone/>
            </a:pPr>
            <a:r>
              <a:rPr lang="en"/>
              <a:t>Cyber threats such as hacking experienced a slight decrease in share in Q1, contributing to 23.6% of overall volume. </a:t>
            </a:r>
            <a:endParaRPr/>
          </a:p>
          <a:p>
            <a:pPr marL="0" lvl="0" indent="0" algn="l" rtl="0">
              <a:spcBef>
                <a:spcPts val="0"/>
              </a:spcBef>
              <a:spcAft>
                <a:spcPts val="0"/>
              </a:spcAft>
              <a:buNone/>
            </a:pPr>
            <a:r>
              <a:rPr lang="en"/>
              <a:t>Data Leaks and Physical Threats were present but minimal, representing 1.0% and 0.4%, respectively. Fraud 28.3% (-14%) Data Leak 1% (-1.8%) Physical Threat 0.4% (+0.1%) Impersonation 46.8% (+19.7%) Cyber Threat 23.6% (-3.9%) Brand and Executive Impersonations increased significantly in Q1, rising in count and share for 3 consecutive quarters.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932b8d54e5_1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932b8d54e5_1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https://www.pandasecurity.com/en/mediacenter/social-media-threats/</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https://us.norton.com/blog/emerging-threats/social-media-threats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932b8d54e5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932b8d54e5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932b8d54e5_4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2932b8d54e5_4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5ce2ddbbef_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5ce2ddbbef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Social media data breaches accounted for 56% of data breaches in the first half of 2018.</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2019, Facebook had 540 million user records exposed on the Amazon cloud server (</a:t>
            </a:r>
            <a:r>
              <a:rPr lang="en" u="sng">
                <a:solidFill>
                  <a:schemeClr val="hlink"/>
                </a:solidFill>
                <a:hlinkClick r:id="rId3"/>
              </a:rPr>
              <a:t>CBS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2016, the AdultFriendFinder network was hacked, exposing 412 million users’ private data (</a:t>
            </a:r>
            <a:r>
              <a:rPr lang="en" u="sng">
                <a:solidFill>
                  <a:schemeClr val="hlink"/>
                </a:solidFill>
                <a:hlinkClick r:id="rId4"/>
              </a:rPr>
              <a:t>ID Strong</a:t>
            </a:r>
            <a:r>
              <a:rPr lang="en">
                <a:solidFill>
                  <a:schemeClr val="dk1"/>
                </a:solidFill>
              </a:rPr>
              <a: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https://www.varonis.com/blog/data-breach-statistics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5ce2ddbbef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5ce2ddbbe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833925"/>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31688" y="759800"/>
            <a:ext cx="4684200" cy="2611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51675" y="3467850"/>
            <a:ext cx="4050300" cy="4095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800">
                <a:solidFill>
                  <a:schemeClr val="accent6"/>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3791650" y="387735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2875" y="0"/>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434685" y="-251796"/>
            <a:ext cx="672082" cy="721718"/>
            <a:chOff x="2340325" y="5234725"/>
            <a:chExt cx="201150" cy="216025"/>
          </a:xfrm>
        </p:grpSpPr>
        <p:sp>
          <p:nvSpPr>
            <p:cNvPr id="15" name="Google Shape;15;p2"/>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650228" y="4296994"/>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034193" y="1647983"/>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2"/>
          <p:cNvGrpSpPr/>
          <p:nvPr/>
        </p:nvGrpSpPr>
        <p:grpSpPr>
          <a:xfrm rot="5400000">
            <a:off x="112611" y="2296717"/>
            <a:ext cx="194207" cy="550079"/>
            <a:chOff x="2483350" y="5286100"/>
            <a:chExt cx="58125" cy="164650"/>
          </a:xfrm>
        </p:grpSpPr>
        <p:sp>
          <p:nvSpPr>
            <p:cNvPr id="43" name="Google Shape;43;p2"/>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a:off x="1011924" y="120650"/>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BLANK_1_2">
    <p:spTree>
      <p:nvGrpSpPr>
        <p:cNvPr id="1" name="Shape 411"/>
        <p:cNvGrpSpPr/>
        <p:nvPr/>
      </p:nvGrpSpPr>
      <p:grpSpPr>
        <a:xfrm>
          <a:off x="0" y="0"/>
          <a:ext cx="0" cy="0"/>
          <a:chOff x="0" y="0"/>
          <a:chExt cx="0" cy="0"/>
        </a:xfrm>
      </p:grpSpPr>
      <p:sp>
        <p:nvSpPr>
          <p:cNvPr id="412" name="Google Shape;412;p1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3" name="Google Shape;413;p14"/>
          <p:cNvSpPr/>
          <p:nvPr/>
        </p:nvSpPr>
        <p:spPr>
          <a:xfrm rot="10800000">
            <a:off x="7648176" y="-202260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rot="10800000">
            <a:off x="-504775" y="4767375"/>
            <a:ext cx="2758500" cy="10647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14"/>
          <p:cNvGrpSpPr/>
          <p:nvPr/>
        </p:nvGrpSpPr>
        <p:grpSpPr>
          <a:xfrm rot="10800000">
            <a:off x="317908" y="-338134"/>
            <a:ext cx="672082" cy="721718"/>
            <a:chOff x="2340325" y="5234725"/>
            <a:chExt cx="201150" cy="216025"/>
          </a:xfrm>
        </p:grpSpPr>
        <p:sp>
          <p:nvSpPr>
            <p:cNvPr id="416" name="Google Shape;416;p14"/>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14"/>
          <p:cNvGrpSpPr/>
          <p:nvPr/>
        </p:nvGrpSpPr>
        <p:grpSpPr>
          <a:xfrm rot="-1556821">
            <a:off x="8496690" y="1103476"/>
            <a:ext cx="536495" cy="433486"/>
            <a:chOff x="7713325" y="3920061"/>
            <a:chExt cx="650244" cy="525395"/>
          </a:xfrm>
        </p:grpSpPr>
        <p:sp>
          <p:nvSpPr>
            <p:cNvPr id="442" name="Google Shape;442;p14"/>
            <p:cNvSpPr/>
            <p:nvPr/>
          </p:nvSpPr>
          <p:spPr>
            <a:xfrm>
              <a:off x="7713325" y="3920061"/>
              <a:ext cx="650244" cy="525395"/>
            </a:xfrm>
            <a:custGeom>
              <a:avLst/>
              <a:gdLst/>
              <a:ahLst/>
              <a:cxnLst/>
              <a:rect l="l" t="t" r="r" b="b"/>
              <a:pathLst>
                <a:path w="5677" h="4587" extrusionOk="0">
                  <a:moveTo>
                    <a:pt x="4891" y="672"/>
                  </a:moveTo>
                  <a:lnTo>
                    <a:pt x="1443" y="82"/>
                  </a:lnTo>
                  <a:cubicBezTo>
                    <a:pt x="972" y="1"/>
                    <a:pt x="527" y="317"/>
                    <a:pt x="446" y="786"/>
                  </a:cubicBezTo>
                  <a:lnTo>
                    <a:pt x="82" y="2920"/>
                  </a:lnTo>
                  <a:cubicBezTo>
                    <a:pt x="1" y="3389"/>
                    <a:pt x="315" y="3836"/>
                    <a:pt x="786" y="3915"/>
                  </a:cubicBezTo>
                  <a:lnTo>
                    <a:pt x="4236" y="4505"/>
                  </a:lnTo>
                  <a:cubicBezTo>
                    <a:pt x="4705" y="4586"/>
                    <a:pt x="5153" y="4269"/>
                    <a:pt x="5231" y="3800"/>
                  </a:cubicBezTo>
                  <a:lnTo>
                    <a:pt x="5598" y="1670"/>
                  </a:lnTo>
                  <a:cubicBezTo>
                    <a:pt x="5677" y="1198"/>
                    <a:pt x="5362" y="753"/>
                    <a:pt x="4891" y="67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a:off x="7896019" y="4140434"/>
              <a:ext cx="86821" cy="113509"/>
            </a:xfrm>
            <a:custGeom>
              <a:avLst/>
              <a:gdLst/>
              <a:ahLst/>
              <a:cxnLst/>
              <a:rect l="l" t="t" r="r" b="b"/>
              <a:pathLst>
                <a:path w="758" h="991" extrusionOk="0">
                  <a:moveTo>
                    <a:pt x="629" y="991"/>
                  </a:moveTo>
                  <a:lnTo>
                    <a:pt x="41" y="905"/>
                  </a:lnTo>
                  <a:cubicBezTo>
                    <a:pt x="17" y="903"/>
                    <a:pt x="1" y="881"/>
                    <a:pt x="1" y="857"/>
                  </a:cubicBezTo>
                  <a:lnTo>
                    <a:pt x="17" y="50"/>
                  </a:lnTo>
                  <a:cubicBezTo>
                    <a:pt x="20" y="22"/>
                    <a:pt x="44" y="0"/>
                    <a:pt x="72" y="5"/>
                  </a:cubicBezTo>
                  <a:lnTo>
                    <a:pt x="758" y="105"/>
                  </a:lnTo>
                  <a:lnTo>
                    <a:pt x="629" y="9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a:off x="7963141" y="4035975"/>
              <a:ext cx="216595" cy="248437"/>
            </a:xfrm>
            <a:custGeom>
              <a:avLst/>
              <a:gdLst/>
              <a:ahLst/>
              <a:cxnLst/>
              <a:rect l="l" t="t" r="r" b="b"/>
              <a:pathLst>
                <a:path w="1891" h="2169" extrusionOk="0">
                  <a:moveTo>
                    <a:pt x="948" y="0"/>
                  </a:moveTo>
                  <a:cubicBezTo>
                    <a:pt x="945" y="0"/>
                    <a:pt x="942" y="0"/>
                    <a:pt x="939" y="0"/>
                  </a:cubicBezTo>
                  <a:cubicBezTo>
                    <a:pt x="900" y="3"/>
                    <a:pt x="872" y="29"/>
                    <a:pt x="867" y="67"/>
                  </a:cubicBezTo>
                  <a:lnTo>
                    <a:pt x="822" y="379"/>
                  </a:lnTo>
                  <a:cubicBezTo>
                    <a:pt x="819" y="393"/>
                    <a:pt x="812" y="405"/>
                    <a:pt x="803" y="417"/>
                  </a:cubicBezTo>
                  <a:lnTo>
                    <a:pt x="339" y="965"/>
                  </a:lnTo>
                  <a:lnTo>
                    <a:pt x="167" y="1060"/>
                  </a:lnTo>
                  <a:lnTo>
                    <a:pt x="0" y="1874"/>
                  </a:lnTo>
                  <a:lnTo>
                    <a:pt x="155" y="1896"/>
                  </a:lnTo>
                  <a:cubicBezTo>
                    <a:pt x="236" y="1969"/>
                    <a:pt x="336" y="2017"/>
                    <a:pt x="443" y="2034"/>
                  </a:cubicBezTo>
                  <a:lnTo>
                    <a:pt x="924" y="2103"/>
                  </a:lnTo>
                  <a:lnTo>
                    <a:pt x="924" y="2108"/>
                  </a:lnTo>
                  <a:lnTo>
                    <a:pt x="1336" y="2167"/>
                  </a:lnTo>
                  <a:cubicBezTo>
                    <a:pt x="1344" y="2168"/>
                    <a:pt x="1352" y="2169"/>
                    <a:pt x="1360" y="2169"/>
                  </a:cubicBezTo>
                  <a:cubicBezTo>
                    <a:pt x="1427" y="2169"/>
                    <a:pt x="1488" y="2126"/>
                    <a:pt x="1505" y="2060"/>
                  </a:cubicBezTo>
                  <a:cubicBezTo>
                    <a:pt x="1522" y="1996"/>
                    <a:pt x="1496" y="1936"/>
                    <a:pt x="1448" y="1903"/>
                  </a:cubicBezTo>
                  <a:lnTo>
                    <a:pt x="1455" y="1879"/>
                  </a:lnTo>
                  <a:lnTo>
                    <a:pt x="1469" y="1881"/>
                  </a:lnTo>
                  <a:cubicBezTo>
                    <a:pt x="1477" y="1882"/>
                    <a:pt x="1484" y="1883"/>
                    <a:pt x="1491" y="1883"/>
                  </a:cubicBezTo>
                  <a:cubicBezTo>
                    <a:pt x="1563" y="1883"/>
                    <a:pt x="1625" y="1829"/>
                    <a:pt x="1636" y="1758"/>
                  </a:cubicBezTo>
                  <a:cubicBezTo>
                    <a:pt x="1643" y="1696"/>
                    <a:pt x="1615" y="1638"/>
                    <a:pt x="1567" y="1610"/>
                  </a:cubicBezTo>
                  <a:lnTo>
                    <a:pt x="1572" y="1598"/>
                  </a:lnTo>
                  <a:lnTo>
                    <a:pt x="1605" y="1603"/>
                  </a:lnTo>
                  <a:cubicBezTo>
                    <a:pt x="1613" y="1604"/>
                    <a:pt x="1622" y="1605"/>
                    <a:pt x="1630" y="1605"/>
                  </a:cubicBezTo>
                  <a:cubicBezTo>
                    <a:pt x="1695" y="1605"/>
                    <a:pt x="1755" y="1564"/>
                    <a:pt x="1774" y="1498"/>
                  </a:cubicBezTo>
                  <a:cubicBezTo>
                    <a:pt x="1796" y="1422"/>
                    <a:pt x="1753" y="1348"/>
                    <a:pt x="1684" y="1322"/>
                  </a:cubicBezTo>
                  <a:lnTo>
                    <a:pt x="1686" y="1317"/>
                  </a:lnTo>
                  <a:lnTo>
                    <a:pt x="1717" y="1322"/>
                  </a:lnTo>
                  <a:cubicBezTo>
                    <a:pt x="1724" y="1323"/>
                    <a:pt x="1731" y="1323"/>
                    <a:pt x="1738" y="1323"/>
                  </a:cubicBezTo>
                  <a:cubicBezTo>
                    <a:pt x="1815" y="1323"/>
                    <a:pt x="1882" y="1262"/>
                    <a:pt x="1886" y="1181"/>
                  </a:cubicBezTo>
                  <a:cubicBezTo>
                    <a:pt x="1891" y="1105"/>
                    <a:pt x="1831" y="1041"/>
                    <a:pt x="1755" y="1029"/>
                  </a:cubicBezTo>
                  <a:lnTo>
                    <a:pt x="1629" y="1010"/>
                  </a:lnTo>
                  <a:cubicBezTo>
                    <a:pt x="1627" y="1010"/>
                    <a:pt x="1622" y="1010"/>
                    <a:pt x="1619" y="1008"/>
                  </a:cubicBezTo>
                  <a:lnTo>
                    <a:pt x="998" y="917"/>
                  </a:lnTo>
                  <a:lnTo>
                    <a:pt x="1143" y="443"/>
                  </a:lnTo>
                  <a:cubicBezTo>
                    <a:pt x="1146" y="436"/>
                    <a:pt x="1148" y="429"/>
                    <a:pt x="1148" y="419"/>
                  </a:cubicBezTo>
                  <a:cubicBezTo>
                    <a:pt x="1153" y="62"/>
                    <a:pt x="1032" y="0"/>
                    <a:pt x="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14"/>
          <p:cNvGrpSpPr/>
          <p:nvPr/>
        </p:nvGrpSpPr>
        <p:grpSpPr>
          <a:xfrm rot="-252901">
            <a:off x="-142799" y="2976376"/>
            <a:ext cx="650275" cy="656180"/>
            <a:chOff x="296938" y="1061950"/>
            <a:chExt cx="650272" cy="656177"/>
          </a:xfrm>
        </p:grpSpPr>
        <p:sp>
          <p:nvSpPr>
            <p:cNvPr id="446" name="Google Shape;446;p14"/>
            <p:cNvSpPr/>
            <p:nvPr/>
          </p:nvSpPr>
          <p:spPr>
            <a:xfrm>
              <a:off x="296938" y="1061950"/>
              <a:ext cx="650272" cy="656177"/>
            </a:xfrm>
            <a:custGeom>
              <a:avLst/>
              <a:gdLst/>
              <a:ahLst/>
              <a:cxnLst/>
              <a:rect l="l" t="t" r="r" b="b"/>
              <a:pathLst>
                <a:path w="5727" h="5779" extrusionOk="0">
                  <a:moveTo>
                    <a:pt x="5536" y="2550"/>
                  </a:moveTo>
                  <a:cubicBezTo>
                    <a:pt x="5726" y="4041"/>
                    <a:pt x="4683" y="5403"/>
                    <a:pt x="3207" y="5591"/>
                  </a:cubicBezTo>
                  <a:cubicBezTo>
                    <a:pt x="1731" y="5779"/>
                    <a:pt x="381" y="4722"/>
                    <a:pt x="191" y="3229"/>
                  </a:cubicBezTo>
                  <a:cubicBezTo>
                    <a:pt x="0" y="1739"/>
                    <a:pt x="1043" y="377"/>
                    <a:pt x="2519" y="189"/>
                  </a:cubicBezTo>
                  <a:cubicBezTo>
                    <a:pt x="3995" y="1"/>
                    <a:pt x="5347" y="1058"/>
                    <a:pt x="5536" y="25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506088" y="1384758"/>
              <a:ext cx="240715" cy="107186"/>
            </a:xfrm>
            <a:custGeom>
              <a:avLst/>
              <a:gdLst/>
              <a:ahLst/>
              <a:cxnLst/>
              <a:rect l="l" t="t" r="r" b="b"/>
              <a:pathLst>
                <a:path w="2120" h="944" extrusionOk="0">
                  <a:moveTo>
                    <a:pt x="2086" y="0"/>
                  </a:moveTo>
                  <a:lnTo>
                    <a:pt x="1" y="269"/>
                  </a:lnTo>
                  <a:cubicBezTo>
                    <a:pt x="34" y="534"/>
                    <a:pt x="163" y="762"/>
                    <a:pt x="346" y="926"/>
                  </a:cubicBezTo>
                  <a:cubicBezTo>
                    <a:pt x="351" y="934"/>
                    <a:pt x="358" y="938"/>
                    <a:pt x="365" y="943"/>
                  </a:cubicBezTo>
                  <a:cubicBezTo>
                    <a:pt x="589" y="798"/>
                    <a:pt x="848" y="698"/>
                    <a:pt x="1132" y="662"/>
                  </a:cubicBezTo>
                  <a:cubicBezTo>
                    <a:pt x="1210" y="652"/>
                    <a:pt x="1288" y="647"/>
                    <a:pt x="1365" y="647"/>
                  </a:cubicBezTo>
                  <a:cubicBezTo>
                    <a:pt x="1554" y="647"/>
                    <a:pt x="1738" y="677"/>
                    <a:pt x="1913" y="731"/>
                  </a:cubicBezTo>
                  <a:cubicBezTo>
                    <a:pt x="1915" y="729"/>
                    <a:pt x="1917" y="726"/>
                    <a:pt x="1920" y="724"/>
                  </a:cubicBezTo>
                  <a:cubicBezTo>
                    <a:pt x="2056" y="519"/>
                    <a:pt x="2120" y="265"/>
                    <a:pt x="2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547532" y="1455837"/>
              <a:ext cx="175768" cy="64948"/>
            </a:xfrm>
            <a:custGeom>
              <a:avLst/>
              <a:gdLst/>
              <a:ahLst/>
              <a:cxnLst/>
              <a:rect l="l" t="t" r="r" b="b"/>
              <a:pathLst>
                <a:path w="1548" h="572" extrusionOk="0">
                  <a:moveTo>
                    <a:pt x="591" y="567"/>
                  </a:moveTo>
                  <a:cubicBezTo>
                    <a:pt x="591" y="567"/>
                    <a:pt x="593" y="567"/>
                    <a:pt x="595" y="567"/>
                  </a:cubicBezTo>
                  <a:cubicBezTo>
                    <a:pt x="610" y="570"/>
                    <a:pt x="624" y="570"/>
                    <a:pt x="641" y="570"/>
                  </a:cubicBezTo>
                  <a:cubicBezTo>
                    <a:pt x="643" y="570"/>
                    <a:pt x="645" y="572"/>
                    <a:pt x="650" y="572"/>
                  </a:cubicBezTo>
                  <a:cubicBezTo>
                    <a:pt x="664" y="572"/>
                    <a:pt x="676" y="572"/>
                    <a:pt x="691" y="572"/>
                  </a:cubicBezTo>
                  <a:lnTo>
                    <a:pt x="705" y="572"/>
                  </a:lnTo>
                  <a:cubicBezTo>
                    <a:pt x="717" y="570"/>
                    <a:pt x="731" y="570"/>
                    <a:pt x="745" y="570"/>
                  </a:cubicBezTo>
                  <a:cubicBezTo>
                    <a:pt x="750" y="570"/>
                    <a:pt x="755" y="570"/>
                    <a:pt x="757" y="567"/>
                  </a:cubicBezTo>
                  <a:cubicBezTo>
                    <a:pt x="776" y="567"/>
                    <a:pt x="795" y="565"/>
                    <a:pt x="814" y="562"/>
                  </a:cubicBezTo>
                  <a:cubicBezTo>
                    <a:pt x="831" y="560"/>
                    <a:pt x="850" y="558"/>
                    <a:pt x="869" y="553"/>
                  </a:cubicBezTo>
                  <a:cubicBezTo>
                    <a:pt x="871" y="553"/>
                    <a:pt x="876" y="553"/>
                    <a:pt x="881" y="550"/>
                  </a:cubicBezTo>
                  <a:cubicBezTo>
                    <a:pt x="895" y="548"/>
                    <a:pt x="910" y="546"/>
                    <a:pt x="921" y="543"/>
                  </a:cubicBezTo>
                  <a:cubicBezTo>
                    <a:pt x="926" y="541"/>
                    <a:pt x="931" y="541"/>
                    <a:pt x="933" y="539"/>
                  </a:cubicBezTo>
                  <a:cubicBezTo>
                    <a:pt x="948" y="536"/>
                    <a:pt x="962" y="531"/>
                    <a:pt x="974" y="529"/>
                  </a:cubicBezTo>
                  <a:lnTo>
                    <a:pt x="983" y="527"/>
                  </a:lnTo>
                  <a:cubicBezTo>
                    <a:pt x="998" y="522"/>
                    <a:pt x="1012" y="517"/>
                    <a:pt x="1026" y="512"/>
                  </a:cubicBezTo>
                  <a:cubicBezTo>
                    <a:pt x="1029" y="510"/>
                    <a:pt x="1031" y="510"/>
                    <a:pt x="1031" y="510"/>
                  </a:cubicBezTo>
                  <a:cubicBezTo>
                    <a:pt x="1245" y="434"/>
                    <a:pt x="1424" y="289"/>
                    <a:pt x="1548" y="105"/>
                  </a:cubicBezTo>
                  <a:cubicBezTo>
                    <a:pt x="1302" y="27"/>
                    <a:pt x="1036" y="0"/>
                    <a:pt x="764" y="34"/>
                  </a:cubicBezTo>
                  <a:cubicBezTo>
                    <a:pt x="483" y="72"/>
                    <a:pt x="224" y="170"/>
                    <a:pt x="0" y="317"/>
                  </a:cubicBezTo>
                  <a:cubicBezTo>
                    <a:pt x="162" y="458"/>
                    <a:pt x="367" y="548"/>
                    <a:pt x="588" y="5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370174" y="1283135"/>
              <a:ext cx="195524" cy="170658"/>
            </a:xfrm>
            <a:custGeom>
              <a:avLst/>
              <a:gdLst/>
              <a:ahLst/>
              <a:cxnLst/>
              <a:rect l="l" t="t" r="r" b="b"/>
              <a:pathLst>
                <a:path w="1722" h="1503" extrusionOk="0">
                  <a:moveTo>
                    <a:pt x="998" y="1502"/>
                  </a:moveTo>
                  <a:lnTo>
                    <a:pt x="1538" y="931"/>
                  </a:lnTo>
                  <a:cubicBezTo>
                    <a:pt x="1598" y="869"/>
                    <a:pt x="1641" y="788"/>
                    <a:pt x="1657" y="700"/>
                  </a:cubicBezTo>
                  <a:cubicBezTo>
                    <a:pt x="1722" y="336"/>
                    <a:pt x="1360" y="0"/>
                    <a:pt x="1005" y="195"/>
                  </a:cubicBezTo>
                  <a:cubicBezTo>
                    <a:pt x="910" y="248"/>
                    <a:pt x="855" y="391"/>
                    <a:pt x="855" y="391"/>
                  </a:cubicBezTo>
                  <a:cubicBezTo>
                    <a:pt x="855" y="391"/>
                    <a:pt x="765" y="267"/>
                    <a:pt x="660" y="241"/>
                  </a:cubicBezTo>
                  <a:cubicBezTo>
                    <a:pt x="267" y="141"/>
                    <a:pt x="0" y="557"/>
                    <a:pt x="157" y="893"/>
                  </a:cubicBezTo>
                  <a:cubicBezTo>
                    <a:pt x="195" y="976"/>
                    <a:pt x="257" y="1041"/>
                    <a:pt x="331" y="1088"/>
                  </a:cubicBezTo>
                  <a:lnTo>
                    <a:pt x="998" y="150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664257" y="1245552"/>
              <a:ext cx="195524" cy="170885"/>
            </a:xfrm>
            <a:custGeom>
              <a:avLst/>
              <a:gdLst/>
              <a:ahLst/>
              <a:cxnLst/>
              <a:rect l="l" t="t" r="r" b="b"/>
              <a:pathLst>
                <a:path w="1722" h="1505" extrusionOk="0">
                  <a:moveTo>
                    <a:pt x="998" y="1505"/>
                  </a:moveTo>
                  <a:lnTo>
                    <a:pt x="1539" y="933"/>
                  </a:lnTo>
                  <a:cubicBezTo>
                    <a:pt x="1598" y="872"/>
                    <a:pt x="1641" y="791"/>
                    <a:pt x="1658" y="703"/>
                  </a:cubicBezTo>
                  <a:cubicBezTo>
                    <a:pt x="1722" y="336"/>
                    <a:pt x="1360" y="0"/>
                    <a:pt x="1005" y="198"/>
                  </a:cubicBezTo>
                  <a:cubicBezTo>
                    <a:pt x="910" y="250"/>
                    <a:pt x="855" y="393"/>
                    <a:pt x="855" y="393"/>
                  </a:cubicBezTo>
                  <a:cubicBezTo>
                    <a:pt x="855" y="393"/>
                    <a:pt x="765" y="269"/>
                    <a:pt x="660" y="241"/>
                  </a:cubicBezTo>
                  <a:cubicBezTo>
                    <a:pt x="267" y="143"/>
                    <a:pt x="1" y="557"/>
                    <a:pt x="158" y="895"/>
                  </a:cubicBezTo>
                  <a:cubicBezTo>
                    <a:pt x="196" y="976"/>
                    <a:pt x="258" y="1043"/>
                    <a:pt x="332" y="1088"/>
                  </a:cubicBezTo>
                  <a:lnTo>
                    <a:pt x="998" y="15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4"/>
          <p:cNvSpPr/>
          <p:nvPr/>
        </p:nvSpPr>
        <p:spPr>
          <a:xfrm rot="10800000">
            <a:off x="8520528" y="142585"/>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14"/>
          <p:cNvGrpSpPr/>
          <p:nvPr/>
        </p:nvGrpSpPr>
        <p:grpSpPr>
          <a:xfrm rot="-5400000">
            <a:off x="8939433" y="4167078"/>
            <a:ext cx="194207" cy="550079"/>
            <a:chOff x="2483350" y="5286100"/>
            <a:chExt cx="58125" cy="164650"/>
          </a:xfrm>
        </p:grpSpPr>
        <p:sp>
          <p:nvSpPr>
            <p:cNvPr id="453" name="Google Shape;453;p14"/>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514"/>
        <p:cNvGrpSpPr/>
        <p:nvPr/>
      </p:nvGrpSpPr>
      <p:grpSpPr>
        <a:xfrm>
          <a:off x="0" y="0"/>
          <a:ext cx="0" cy="0"/>
          <a:chOff x="0" y="0"/>
          <a:chExt cx="0" cy="0"/>
        </a:xfrm>
      </p:grpSpPr>
      <p:sp>
        <p:nvSpPr>
          <p:cNvPr id="515" name="Google Shape;515;p16"/>
          <p:cNvSpPr txBox="1">
            <a:spLocks noGrp="1"/>
          </p:cNvSpPr>
          <p:nvPr>
            <p:ph type="title"/>
          </p:nvPr>
        </p:nvSpPr>
        <p:spPr>
          <a:xfrm>
            <a:off x="715100" y="535000"/>
            <a:ext cx="2333700" cy="1451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6" name="Google Shape;516;p16"/>
          <p:cNvSpPr txBox="1">
            <a:spLocks noGrp="1"/>
          </p:cNvSpPr>
          <p:nvPr>
            <p:ph type="subTitle" idx="1"/>
          </p:nvPr>
        </p:nvSpPr>
        <p:spPr>
          <a:xfrm>
            <a:off x="715121" y="2048000"/>
            <a:ext cx="2333700" cy="71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7" name="Google Shape;517;p16"/>
          <p:cNvSpPr/>
          <p:nvPr/>
        </p:nvSpPr>
        <p:spPr>
          <a:xfrm rot="5400000" flipH="1">
            <a:off x="7795782" y="-628832"/>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5400000" flipH="1">
            <a:off x="-1190975" y="-641600"/>
            <a:ext cx="21669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16"/>
          <p:cNvGrpSpPr/>
          <p:nvPr/>
        </p:nvGrpSpPr>
        <p:grpSpPr>
          <a:xfrm rot="5400000">
            <a:off x="8675685" y="3996354"/>
            <a:ext cx="672082" cy="721718"/>
            <a:chOff x="2340325" y="5234725"/>
            <a:chExt cx="201150" cy="216025"/>
          </a:xfrm>
        </p:grpSpPr>
        <p:sp>
          <p:nvSpPr>
            <p:cNvPr id="520" name="Google Shape;520;p16"/>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16"/>
          <p:cNvSpPr/>
          <p:nvPr/>
        </p:nvSpPr>
        <p:spPr>
          <a:xfrm>
            <a:off x="8719843" y="1007883"/>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4331018" y="4770621"/>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flipH="1">
            <a:off x="3881548" y="388975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48"/>
        <p:cNvGrpSpPr/>
        <p:nvPr/>
      </p:nvGrpSpPr>
      <p:grpSpPr>
        <a:xfrm>
          <a:off x="0" y="0"/>
          <a:ext cx="0" cy="0"/>
          <a:chOff x="0" y="0"/>
          <a:chExt cx="0" cy="0"/>
        </a:xfrm>
      </p:grpSpPr>
      <p:sp>
        <p:nvSpPr>
          <p:cNvPr id="549" name="Google Shape;549;p17"/>
          <p:cNvSpPr txBox="1">
            <a:spLocks noGrp="1"/>
          </p:cNvSpPr>
          <p:nvPr>
            <p:ph type="subTitle" idx="1"/>
          </p:nvPr>
        </p:nvSpPr>
        <p:spPr>
          <a:xfrm>
            <a:off x="714800" y="1335000"/>
            <a:ext cx="45126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0" name="Google Shape;550;p17"/>
          <p:cNvSpPr txBox="1">
            <a:spLocks noGrp="1"/>
          </p:cNvSpPr>
          <p:nvPr>
            <p:ph type="subTitle" idx="2"/>
          </p:nvPr>
        </p:nvSpPr>
        <p:spPr>
          <a:xfrm>
            <a:off x="714800" y="1622325"/>
            <a:ext cx="4512600" cy="6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1" name="Google Shape;551;p17"/>
          <p:cNvSpPr txBox="1">
            <a:spLocks noGrp="1"/>
          </p:cNvSpPr>
          <p:nvPr>
            <p:ph type="subTitle" idx="3"/>
          </p:nvPr>
        </p:nvSpPr>
        <p:spPr>
          <a:xfrm>
            <a:off x="714800" y="2788862"/>
            <a:ext cx="4512600" cy="6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2" name="Google Shape;552;p17"/>
          <p:cNvSpPr txBox="1">
            <a:spLocks noGrp="1"/>
          </p:cNvSpPr>
          <p:nvPr>
            <p:ph type="subTitle" idx="4"/>
          </p:nvPr>
        </p:nvSpPr>
        <p:spPr>
          <a:xfrm>
            <a:off x="714800" y="3955400"/>
            <a:ext cx="4512600" cy="6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3" name="Google Shape;553;p17"/>
          <p:cNvSpPr txBox="1">
            <a:spLocks noGrp="1"/>
          </p:cNvSpPr>
          <p:nvPr>
            <p:ph type="subTitle" idx="5"/>
          </p:nvPr>
        </p:nvSpPr>
        <p:spPr>
          <a:xfrm>
            <a:off x="714800" y="2502714"/>
            <a:ext cx="45126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4" name="Google Shape;554;p17"/>
          <p:cNvSpPr txBox="1">
            <a:spLocks noGrp="1"/>
          </p:cNvSpPr>
          <p:nvPr>
            <p:ph type="subTitle" idx="6"/>
          </p:nvPr>
        </p:nvSpPr>
        <p:spPr>
          <a:xfrm>
            <a:off x="714800" y="3668075"/>
            <a:ext cx="45126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5" name="Google Shape;555;p17"/>
          <p:cNvSpPr txBox="1">
            <a:spLocks noGrp="1"/>
          </p:cNvSpPr>
          <p:nvPr>
            <p:ph type="title"/>
          </p:nvPr>
        </p:nvSpPr>
        <p:spPr>
          <a:xfrm>
            <a:off x="715250" y="535000"/>
            <a:ext cx="77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6" name="Google Shape;556;p17"/>
          <p:cNvSpPr/>
          <p:nvPr/>
        </p:nvSpPr>
        <p:spPr>
          <a:xfrm rot="-5400000">
            <a:off x="439750" y="-963987"/>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17"/>
          <p:cNvGrpSpPr/>
          <p:nvPr/>
        </p:nvGrpSpPr>
        <p:grpSpPr>
          <a:xfrm rot="-5400000">
            <a:off x="8736110" y="865579"/>
            <a:ext cx="672082" cy="721718"/>
            <a:chOff x="2340325" y="5234725"/>
            <a:chExt cx="201150" cy="216025"/>
          </a:xfrm>
        </p:grpSpPr>
        <p:sp>
          <p:nvSpPr>
            <p:cNvPr id="558" name="Google Shape;558;p17"/>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7"/>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7"/>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7"/>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7"/>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7"/>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7"/>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7"/>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7"/>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7"/>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7"/>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17"/>
          <p:cNvGrpSpPr/>
          <p:nvPr/>
        </p:nvGrpSpPr>
        <p:grpSpPr>
          <a:xfrm>
            <a:off x="257786" y="4695617"/>
            <a:ext cx="194207" cy="550079"/>
            <a:chOff x="2483350" y="5286100"/>
            <a:chExt cx="58125" cy="164650"/>
          </a:xfrm>
        </p:grpSpPr>
        <p:sp>
          <p:nvSpPr>
            <p:cNvPr id="584" name="Google Shape;584;p17"/>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17"/>
          <p:cNvSpPr/>
          <p:nvPr/>
        </p:nvSpPr>
        <p:spPr>
          <a:xfrm>
            <a:off x="1097718" y="66708"/>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5603425" y="324930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16"/>
        <p:cNvGrpSpPr/>
        <p:nvPr/>
      </p:nvGrpSpPr>
      <p:grpSpPr>
        <a:xfrm>
          <a:off x="0" y="0"/>
          <a:ext cx="0" cy="0"/>
          <a:chOff x="0" y="0"/>
          <a:chExt cx="0" cy="0"/>
        </a:xfrm>
      </p:grpSpPr>
      <p:sp>
        <p:nvSpPr>
          <p:cNvPr id="617" name="Google Shape;617;p19"/>
          <p:cNvSpPr txBox="1">
            <a:spLocks noGrp="1"/>
          </p:cNvSpPr>
          <p:nvPr>
            <p:ph type="subTitle" idx="1"/>
          </p:nvPr>
        </p:nvSpPr>
        <p:spPr>
          <a:xfrm>
            <a:off x="1016674" y="1467762"/>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8" name="Google Shape;618;p19"/>
          <p:cNvSpPr txBox="1">
            <a:spLocks noGrp="1"/>
          </p:cNvSpPr>
          <p:nvPr>
            <p:ph type="subTitle" idx="2"/>
          </p:nvPr>
        </p:nvSpPr>
        <p:spPr>
          <a:xfrm>
            <a:off x="1016675" y="1860025"/>
            <a:ext cx="3342600" cy="837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19" name="Google Shape;619;p19"/>
          <p:cNvSpPr txBox="1">
            <a:spLocks noGrp="1"/>
          </p:cNvSpPr>
          <p:nvPr>
            <p:ph type="subTitle" idx="3"/>
          </p:nvPr>
        </p:nvSpPr>
        <p:spPr>
          <a:xfrm>
            <a:off x="4784726" y="1860025"/>
            <a:ext cx="3342600" cy="837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0" name="Google Shape;620;p19"/>
          <p:cNvSpPr txBox="1">
            <a:spLocks noGrp="1"/>
          </p:cNvSpPr>
          <p:nvPr>
            <p:ph type="subTitle" idx="4"/>
          </p:nvPr>
        </p:nvSpPr>
        <p:spPr>
          <a:xfrm>
            <a:off x="1016675" y="3504650"/>
            <a:ext cx="3342600" cy="837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1" name="Google Shape;621;p19"/>
          <p:cNvSpPr txBox="1">
            <a:spLocks noGrp="1"/>
          </p:cNvSpPr>
          <p:nvPr>
            <p:ph type="subTitle" idx="5"/>
          </p:nvPr>
        </p:nvSpPr>
        <p:spPr>
          <a:xfrm>
            <a:off x="4784726" y="3504650"/>
            <a:ext cx="3342600" cy="837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2" name="Google Shape;622;p19"/>
          <p:cNvSpPr txBox="1">
            <a:spLocks noGrp="1"/>
          </p:cNvSpPr>
          <p:nvPr>
            <p:ph type="subTitle" idx="6"/>
          </p:nvPr>
        </p:nvSpPr>
        <p:spPr>
          <a:xfrm>
            <a:off x="1016674" y="3112387"/>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3" name="Google Shape;623;p19"/>
          <p:cNvSpPr txBox="1">
            <a:spLocks noGrp="1"/>
          </p:cNvSpPr>
          <p:nvPr>
            <p:ph type="subTitle" idx="7"/>
          </p:nvPr>
        </p:nvSpPr>
        <p:spPr>
          <a:xfrm>
            <a:off x="4784724" y="1467762"/>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4" name="Google Shape;624;p19"/>
          <p:cNvSpPr txBox="1">
            <a:spLocks noGrp="1"/>
          </p:cNvSpPr>
          <p:nvPr>
            <p:ph type="subTitle" idx="8"/>
          </p:nvPr>
        </p:nvSpPr>
        <p:spPr>
          <a:xfrm>
            <a:off x="4784724" y="3112387"/>
            <a:ext cx="33426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5" name="Google Shape;625;p19"/>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6" name="Google Shape;626;p19"/>
          <p:cNvSpPr/>
          <p:nvPr/>
        </p:nvSpPr>
        <p:spPr>
          <a:xfrm rot="10800000">
            <a:off x="6532801" y="-171150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19"/>
          <p:cNvGrpSpPr/>
          <p:nvPr/>
        </p:nvGrpSpPr>
        <p:grpSpPr>
          <a:xfrm rot="10800000">
            <a:off x="629008" y="-331234"/>
            <a:ext cx="672082" cy="721718"/>
            <a:chOff x="2340325" y="5234725"/>
            <a:chExt cx="201150" cy="216025"/>
          </a:xfrm>
        </p:grpSpPr>
        <p:sp>
          <p:nvSpPr>
            <p:cNvPr id="628" name="Google Shape;628;p19"/>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9"/>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9"/>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9"/>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9"/>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9"/>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9"/>
          <p:cNvGrpSpPr/>
          <p:nvPr/>
        </p:nvGrpSpPr>
        <p:grpSpPr>
          <a:xfrm rot="-5400000">
            <a:off x="8951433" y="2040928"/>
            <a:ext cx="194207" cy="550079"/>
            <a:chOff x="2483350" y="5286100"/>
            <a:chExt cx="58125" cy="164650"/>
          </a:xfrm>
        </p:grpSpPr>
        <p:sp>
          <p:nvSpPr>
            <p:cNvPr id="654" name="Google Shape;654;p19"/>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9"/>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9"/>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9"/>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9"/>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9"/>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9"/>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19"/>
          <p:cNvSpPr/>
          <p:nvPr/>
        </p:nvSpPr>
        <p:spPr>
          <a:xfrm rot="10800000">
            <a:off x="8114944" y="149492"/>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rot="10800000">
            <a:off x="-456374" y="4608500"/>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rot="10800000">
            <a:off x="1226975" y="4721984"/>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19"/>
          <p:cNvGrpSpPr/>
          <p:nvPr/>
        </p:nvGrpSpPr>
        <p:grpSpPr>
          <a:xfrm rot="1388395">
            <a:off x="34996" y="1067318"/>
            <a:ext cx="650309" cy="656214"/>
            <a:chOff x="296938" y="1061950"/>
            <a:chExt cx="650272" cy="656177"/>
          </a:xfrm>
        </p:grpSpPr>
        <p:sp>
          <p:nvSpPr>
            <p:cNvPr id="666" name="Google Shape;666;p19"/>
            <p:cNvSpPr/>
            <p:nvPr/>
          </p:nvSpPr>
          <p:spPr>
            <a:xfrm>
              <a:off x="296938" y="1061950"/>
              <a:ext cx="650272" cy="656177"/>
            </a:xfrm>
            <a:custGeom>
              <a:avLst/>
              <a:gdLst/>
              <a:ahLst/>
              <a:cxnLst/>
              <a:rect l="l" t="t" r="r" b="b"/>
              <a:pathLst>
                <a:path w="5727" h="5779" extrusionOk="0">
                  <a:moveTo>
                    <a:pt x="5536" y="2550"/>
                  </a:moveTo>
                  <a:cubicBezTo>
                    <a:pt x="5726" y="4041"/>
                    <a:pt x="4683" y="5403"/>
                    <a:pt x="3207" y="5591"/>
                  </a:cubicBezTo>
                  <a:cubicBezTo>
                    <a:pt x="1731" y="5779"/>
                    <a:pt x="381" y="4722"/>
                    <a:pt x="191" y="3229"/>
                  </a:cubicBezTo>
                  <a:cubicBezTo>
                    <a:pt x="0" y="1739"/>
                    <a:pt x="1043" y="377"/>
                    <a:pt x="2519" y="189"/>
                  </a:cubicBezTo>
                  <a:cubicBezTo>
                    <a:pt x="3995" y="1"/>
                    <a:pt x="5347" y="1058"/>
                    <a:pt x="5536" y="25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a:off x="506088" y="1384758"/>
              <a:ext cx="240715" cy="107186"/>
            </a:xfrm>
            <a:custGeom>
              <a:avLst/>
              <a:gdLst/>
              <a:ahLst/>
              <a:cxnLst/>
              <a:rect l="l" t="t" r="r" b="b"/>
              <a:pathLst>
                <a:path w="2120" h="944" extrusionOk="0">
                  <a:moveTo>
                    <a:pt x="2086" y="0"/>
                  </a:moveTo>
                  <a:lnTo>
                    <a:pt x="1" y="269"/>
                  </a:lnTo>
                  <a:cubicBezTo>
                    <a:pt x="34" y="534"/>
                    <a:pt x="163" y="762"/>
                    <a:pt x="346" y="926"/>
                  </a:cubicBezTo>
                  <a:cubicBezTo>
                    <a:pt x="351" y="934"/>
                    <a:pt x="358" y="938"/>
                    <a:pt x="365" y="943"/>
                  </a:cubicBezTo>
                  <a:cubicBezTo>
                    <a:pt x="589" y="798"/>
                    <a:pt x="848" y="698"/>
                    <a:pt x="1132" y="662"/>
                  </a:cubicBezTo>
                  <a:cubicBezTo>
                    <a:pt x="1210" y="652"/>
                    <a:pt x="1288" y="647"/>
                    <a:pt x="1365" y="647"/>
                  </a:cubicBezTo>
                  <a:cubicBezTo>
                    <a:pt x="1554" y="647"/>
                    <a:pt x="1738" y="677"/>
                    <a:pt x="1913" y="731"/>
                  </a:cubicBezTo>
                  <a:cubicBezTo>
                    <a:pt x="1915" y="729"/>
                    <a:pt x="1917" y="726"/>
                    <a:pt x="1920" y="724"/>
                  </a:cubicBezTo>
                  <a:cubicBezTo>
                    <a:pt x="2056" y="519"/>
                    <a:pt x="2120" y="265"/>
                    <a:pt x="2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a:off x="547532" y="1455837"/>
              <a:ext cx="175768" cy="64948"/>
            </a:xfrm>
            <a:custGeom>
              <a:avLst/>
              <a:gdLst/>
              <a:ahLst/>
              <a:cxnLst/>
              <a:rect l="l" t="t" r="r" b="b"/>
              <a:pathLst>
                <a:path w="1548" h="572" extrusionOk="0">
                  <a:moveTo>
                    <a:pt x="591" y="567"/>
                  </a:moveTo>
                  <a:cubicBezTo>
                    <a:pt x="591" y="567"/>
                    <a:pt x="593" y="567"/>
                    <a:pt x="595" y="567"/>
                  </a:cubicBezTo>
                  <a:cubicBezTo>
                    <a:pt x="610" y="570"/>
                    <a:pt x="624" y="570"/>
                    <a:pt x="641" y="570"/>
                  </a:cubicBezTo>
                  <a:cubicBezTo>
                    <a:pt x="643" y="570"/>
                    <a:pt x="645" y="572"/>
                    <a:pt x="650" y="572"/>
                  </a:cubicBezTo>
                  <a:cubicBezTo>
                    <a:pt x="664" y="572"/>
                    <a:pt x="676" y="572"/>
                    <a:pt x="691" y="572"/>
                  </a:cubicBezTo>
                  <a:lnTo>
                    <a:pt x="705" y="572"/>
                  </a:lnTo>
                  <a:cubicBezTo>
                    <a:pt x="717" y="570"/>
                    <a:pt x="731" y="570"/>
                    <a:pt x="745" y="570"/>
                  </a:cubicBezTo>
                  <a:cubicBezTo>
                    <a:pt x="750" y="570"/>
                    <a:pt x="755" y="570"/>
                    <a:pt x="757" y="567"/>
                  </a:cubicBezTo>
                  <a:cubicBezTo>
                    <a:pt x="776" y="567"/>
                    <a:pt x="795" y="565"/>
                    <a:pt x="814" y="562"/>
                  </a:cubicBezTo>
                  <a:cubicBezTo>
                    <a:pt x="831" y="560"/>
                    <a:pt x="850" y="558"/>
                    <a:pt x="869" y="553"/>
                  </a:cubicBezTo>
                  <a:cubicBezTo>
                    <a:pt x="871" y="553"/>
                    <a:pt x="876" y="553"/>
                    <a:pt x="881" y="550"/>
                  </a:cubicBezTo>
                  <a:cubicBezTo>
                    <a:pt x="895" y="548"/>
                    <a:pt x="910" y="546"/>
                    <a:pt x="921" y="543"/>
                  </a:cubicBezTo>
                  <a:cubicBezTo>
                    <a:pt x="926" y="541"/>
                    <a:pt x="931" y="541"/>
                    <a:pt x="933" y="539"/>
                  </a:cubicBezTo>
                  <a:cubicBezTo>
                    <a:pt x="948" y="536"/>
                    <a:pt x="962" y="531"/>
                    <a:pt x="974" y="529"/>
                  </a:cubicBezTo>
                  <a:lnTo>
                    <a:pt x="983" y="527"/>
                  </a:lnTo>
                  <a:cubicBezTo>
                    <a:pt x="998" y="522"/>
                    <a:pt x="1012" y="517"/>
                    <a:pt x="1026" y="512"/>
                  </a:cubicBezTo>
                  <a:cubicBezTo>
                    <a:pt x="1029" y="510"/>
                    <a:pt x="1031" y="510"/>
                    <a:pt x="1031" y="510"/>
                  </a:cubicBezTo>
                  <a:cubicBezTo>
                    <a:pt x="1245" y="434"/>
                    <a:pt x="1424" y="289"/>
                    <a:pt x="1548" y="105"/>
                  </a:cubicBezTo>
                  <a:cubicBezTo>
                    <a:pt x="1302" y="27"/>
                    <a:pt x="1036" y="0"/>
                    <a:pt x="764" y="34"/>
                  </a:cubicBezTo>
                  <a:cubicBezTo>
                    <a:pt x="483" y="72"/>
                    <a:pt x="224" y="170"/>
                    <a:pt x="0" y="317"/>
                  </a:cubicBezTo>
                  <a:cubicBezTo>
                    <a:pt x="162" y="458"/>
                    <a:pt x="367" y="548"/>
                    <a:pt x="588" y="5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a:off x="370174" y="1283135"/>
              <a:ext cx="195524" cy="170658"/>
            </a:xfrm>
            <a:custGeom>
              <a:avLst/>
              <a:gdLst/>
              <a:ahLst/>
              <a:cxnLst/>
              <a:rect l="l" t="t" r="r" b="b"/>
              <a:pathLst>
                <a:path w="1722" h="1503" extrusionOk="0">
                  <a:moveTo>
                    <a:pt x="998" y="1502"/>
                  </a:moveTo>
                  <a:lnTo>
                    <a:pt x="1538" y="931"/>
                  </a:lnTo>
                  <a:cubicBezTo>
                    <a:pt x="1598" y="869"/>
                    <a:pt x="1641" y="788"/>
                    <a:pt x="1657" y="700"/>
                  </a:cubicBezTo>
                  <a:cubicBezTo>
                    <a:pt x="1722" y="336"/>
                    <a:pt x="1360" y="0"/>
                    <a:pt x="1005" y="195"/>
                  </a:cubicBezTo>
                  <a:cubicBezTo>
                    <a:pt x="910" y="248"/>
                    <a:pt x="855" y="391"/>
                    <a:pt x="855" y="391"/>
                  </a:cubicBezTo>
                  <a:cubicBezTo>
                    <a:pt x="855" y="391"/>
                    <a:pt x="765" y="267"/>
                    <a:pt x="660" y="241"/>
                  </a:cubicBezTo>
                  <a:cubicBezTo>
                    <a:pt x="267" y="141"/>
                    <a:pt x="0" y="557"/>
                    <a:pt x="157" y="893"/>
                  </a:cubicBezTo>
                  <a:cubicBezTo>
                    <a:pt x="195" y="976"/>
                    <a:pt x="257" y="1041"/>
                    <a:pt x="331" y="1088"/>
                  </a:cubicBezTo>
                  <a:lnTo>
                    <a:pt x="998" y="150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a:off x="664257" y="1245552"/>
              <a:ext cx="195524" cy="170885"/>
            </a:xfrm>
            <a:custGeom>
              <a:avLst/>
              <a:gdLst/>
              <a:ahLst/>
              <a:cxnLst/>
              <a:rect l="l" t="t" r="r" b="b"/>
              <a:pathLst>
                <a:path w="1722" h="1505" extrusionOk="0">
                  <a:moveTo>
                    <a:pt x="998" y="1505"/>
                  </a:moveTo>
                  <a:lnTo>
                    <a:pt x="1539" y="933"/>
                  </a:lnTo>
                  <a:cubicBezTo>
                    <a:pt x="1598" y="872"/>
                    <a:pt x="1641" y="791"/>
                    <a:pt x="1658" y="703"/>
                  </a:cubicBezTo>
                  <a:cubicBezTo>
                    <a:pt x="1722" y="336"/>
                    <a:pt x="1360" y="0"/>
                    <a:pt x="1005" y="198"/>
                  </a:cubicBezTo>
                  <a:cubicBezTo>
                    <a:pt x="910" y="250"/>
                    <a:pt x="855" y="393"/>
                    <a:pt x="855" y="393"/>
                  </a:cubicBezTo>
                  <a:cubicBezTo>
                    <a:pt x="855" y="393"/>
                    <a:pt x="765" y="269"/>
                    <a:pt x="660" y="241"/>
                  </a:cubicBezTo>
                  <a:cubicBezTo>
                    <a:pt x="267" y="143"/>
                    <a:pt x="1" y="557"/>
                    <a:pt x="158" y="895"/>
                  </a:cubicBezTo>
                  <a:cubicBezTo>
                    <a:pt x="196" y="976"/>
                    <a:pt x="258" y="1043"/>
                    <a:pt x="332" y="1088"/>
                  </a:cubicBezTo>
                  <a:lnTo>
                    <a:pt x="998" y="15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71"/>
        <p:cNvGrpSpPr/>
        <p:nvPr/>
      </p:nvGrpSpPr>
      <p:grpSpPr>
        <a:xfrm>
          <a:off x="0" y="0"/>
          <a:ext cx="0" cy="0"/>
          <a:chOff x="0" y="0"/>
          <a:chExt cx="0" cy="0"/>
        </a:xfrm>
      </p:grpSpPr>
      <p:sp>
        <p:nvSpPr>
          <p:cNvPr id="672" name="Google Shape;672;p20"/>
          <p:cNvSpPr txBox="1">
            <a:spLocks noGrp="1"/>
          </p:cNvSpPr>
          <p:nvPr>
            <p:ph type="subTitle" idx="1"/>
          </p:nvPr>
        </p:nvSpPr>
        <p:spPr>
          <a:xfrm>
            <a:off x="723909" y="1630189"/>
            <a:ext cx="373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20"/>
          <p:cNvSpPr txBox="1">
            <a:spLocks noGrp="1"/>
          </p:cNvSpPr>
          <p:nvPr>
            <p:ph type="subTitle" idx="2"/>
          </p:nvPr>
        </p:nvSpPr>
        <p:spPr>
          <a:xfrm>
            <a:off x="723909" y="3765313"/>
            <a:ext cx="373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20"/>
          <p:cNvSpPr txBox="1">
            <a:spLocks noGrp="1"/>
          </p:cNvSpPr>
          <p:nvPr>
            <p:ph type="subTitle" idx="3"/>
          </p:nvPr>
        </p:nvSpPr>
        <p:spPr>
          <a:xfrm>
            <a:off x="4692100" y="1630189"/>
            <a:ext cx="373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5" name="Google Shape;675;p20"/>
          <p:cNvSpPr txBox="1">
            <a:spLocks noGrp="1"/>
          </p:cNvSpPr>
          <p:nvPr>
            <p:ph type="subTitle" idx="4"/>
          </p:nvPr>
        </p:nvSpPr>
        <p:spPr>
          <a:xfrm>
            <a:off x="723909" y="2697751"/>
            <a:ext cx="373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6" name="Google Shape;676;p20"/>
          <p:cNvSpPr txBox="1">
            <a:spLocks noGrp="1"/>
          </p:cNvSpPr>
          <p:nvPr>
            <p:ph type="subTitle" idx="5"/>
          </p:nvPr>
        </p:nvSpPr>
        <p:spPr>
          <a:xfrm>
            <a:off x="4692100" y="2697751"/>
            <a:ext cx="37368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7" name="Google Shape;677;p20"/>
          <p:cNvSpPr txBox="1">
            <a:spLocks noGrp="1"/>
          </p:cNvSpPr>
          <p:nvPr>
            <p:ph type="subTitle" idx="6"/>
          </p:nvPr>
        </p:nvSpPr>
        <p:spPr>
          <a:xfrm>
            <a:off x="4695850" y="3765313"/>
            <a:ext cx="37293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8" name="Google Shape;678;p20"/>
          <p:cNvSpPr txBox="1">
            <a:spLocks noGrp="1"/>
          </p:cNvSpPr>
          <p:nvPr>
            <p:ph type="subTitle" idx="7"/>
          </p:nvPr>
        </p:nvSpPr>
        <p:spPr>
          <a:xfrm>
            <a:off x="723909" y="1378188"/>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9" name="Google Shape;679;p20"/>
          <p:cNvSpPr txBox="1">
            <a:spLocks noGrp="1"/>
          </p:cNvSpPr>
          <p:nvPr>
            <p:ph type="subTitle" idx="8"/>
          </p:nvPr>
        </p:nvSpPr>
        <p:spPr>
          <a:xfrm>
            <a:off x="723909" y="3513309"/>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0" name="Google Shape;680;p20"/>
          <p:cNvSpPr txBox="1">
            <a:spLocks noGrp="1"/>
          </p:cNvSpPr>
          <p:nvPr>
            <p:ph type="subTitle" idx="9"/>
          </p:nvPr>
        </p:nvSpPr>
        <p:spPr>
          <a:xfrm>
            <a:off x="4692100" y="1378188"/>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1" name="Google Shape;681;p20"/>
          <p:cNvSpPr txBox="1">
            <a:spLocks noGrp="1"/>
          </p:cNvSpPr>
          <p:nvPr>
            <p:ph type="subTitle" idx="13"/>
          </p:nvPr>
        </p:nvSpPr>
        <p:spPr>
          <a:xfrm>
            <a:off x="723909" y="2443525"/>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2" name="Google Shape;682;p20"/>
          <p:cNvSpPr txBox="1">
            <a:spLocks noGrp="1"/>
          </p:cNvSpPr>
          <p:nvPr>
            <p:ph type="subTitle" idx="14"/>
          </p:nvPr>
        </p:nvSpPr>
        <p:spPr>
          <a:xfrm>
            <a:off x="4692100" y="2443527"/>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3" name="Google Shape;683;p20"/>
          <p:cNvSpPr txBox="1">
            <a:spLocks noGrp="1"/>
          </p:cNvSpPr>
          <p:nvPr>
            <p:ph type="subTitle" idx="15"/>
          </p:nvPr>
        </p:nvSpPr>
        <p:spPr>
          <a:xfrm>
            <a:off x="4692100" y="3513309"/>
            <a:ext cx="3736800" cy="38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4" name="Google Shape;684;p20"/>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5" name="Google Shape;685;p20"/>
          <p:cNvGrpSpPr/>
          <p:nvPr/>
        </p:nvGrpSpPr>
        <p:grpSpPr>
          <a:xfrm rot="10800000">
            <a:off x="779883" y="-107847"/>
            <a:ext cx="194207" cy="550079"/>
            <a:chOff x="2483350" y="5286100"/>
            <a:chExt cx="58125" cy="164650"/>
          </a:xfrm>
        </p:grpSpPr>
        <p:sp>
          <p:nvSpPr>
            <p:cNvPr id="686" name="Google Shape;686;p20"/>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20"/>
          <p:cNvSpPr/>
          <p:nvPr/>
        </p:nvSpPr>
        <p:spPr>
          <a:xfrm>
            <a:off x="8302877" y="-403738"/>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rot="10800000">
            <a:off x="8602953" y="213335"/>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20"/>
          <p:cNvGrpSpPr/>
          <p:nvPr/>
        </p:nvGrpSpPr>
        <p:grpSpPr>
          <a:xfrm>
            <a:off x="114231" y="911949"/>
            <a:ext cx="561575" cy="466262"/>
            <a:chOff x="6124800" y="2516625"/>
            <a:chExt cx="493216" cy="409505"/>
          </a:xfrm>
        </p:grpSpPr>
        <p:sp>
          <p:nvSpPr>
            <p:cNvPr id="697" name="Google Shape;697;p20"/>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0"/>
          <p:cNvSpPr/>
          <p:nvPr/>
        </p:nvSpPr>
        <p:spPr>
          <a:xfrm rot="10800000">
            <a:off x="-283549" y="4608500"/>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0"/>
          <p:cNvSpPr/>
          <p:nvPr/>
        </p:nvSpPr>
        <p:spPr>
          <a:xfrm rot="10800000">
            <a:off x="1137100" y="4749634"/>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01"/>
        <p:cNvGrpSpPr/>
        <p:nvPr/>
      </p:nvGrpSpPr>
      <p:grpSpPr>
        <a:xfrm>
          <a:off x="0" y="0"/>
          <a:ext cx="0" cy="0"/>
          <a:chOff x="0" y="0"/>
          <a:chExt cx="0" cy="0"/>
        </a:xfrm>
      </p:grpSpPr>
      <p:sp>
        <p:nvSpPr>
          <p:cNvPr id="702" name="Google Shape;702;p21"/>
          <p:cNvSpPr txBox="1">
            <a:spLocks noGrp="1"/>
          </p:cNvSpPr>
          <p:nvPr>
            <p:ph type="ctrTitle"/>
          </p:nvPr>
        </p:nvSpPr>
        <p:spPr>
          <a:xfrm>
            <a:off x="629238" y="630375"/>
            <a:ext cx="3640200" cy="9039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3" name="Google Shape;703;p21"/>
          <p:cNvSpPr txBox="1">
            <a:spLocks noGrp="1"/>
          </p:cNvSpPr>
          <p:nvPr>
            <p:ph type="subTitle" idx="1"/>
          </p:nvPr>
        </p:nvSpPr>
        <p:spPr>
          <a:xfrm>
            <a:off x="629321" y="1678250"/>
            <a:ext cx="36402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04" name="Google Shape;704;p21"/>
          <p:cNvSpPr/>
          <p:nvPr/>
        </p:nvSpPr>
        <p:spPr>
          <a:xfrm rot="-5400000">
            <a:off x="-1588700" y="694800"/>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1"/>
          <p:cNvSpPr/>
          <p:nvPr/>
        </p:nvSpPr>
        <p:spPr>
          <a:xfrm rot="5400000" flipH="1">
            <a:off x="8262693" y="-628832"/>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1"/>
          <p:cNvSpPr/>
          <p:nvPr/>
        </p:nvSpPr>
        <p:spPr>
          <a:xfrm>
            <a:off x="6595225" y="3252625"/>
            <a:ext cx="3576900" cy="35769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21"/>
          <p:cNvGrpSpPr/>
          <p:nvPr/>
        </p:nvGrpSpPr>
        <p:grpSpPr>
          <a:xfrm rot="5400000">
            <a:off x="4779835" y="-251796"/>
            <a:ext cx="672082" cy="721718"/>
            <a:chOff x="2340325" y="5234725"/>
            <a:chExt cx="201150" cy="216025"/>
          </a:xfrm>
        </p:grpSpPr>
        <p:sp>
          <p:nvSpPr>
            <p:cNvPr id="708" name="Google Shape;708;p21"/>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1"/>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1"/>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1"/>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1"/>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1"/>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1"/>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1"/>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1"/>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1"/>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1"/>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1"/>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1"/>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1"/>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1"/>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1"/>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1"/>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1"/>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1"/>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1"/>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1"/>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1"/>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1"/>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1"/>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1"/>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21"/>
          <p:cNvGrpSpPr/>
          <p:nvPr/>
        </p:nvGrpSpPr>
        <p:grpSpPr>
          <a:xfrm rot="5400000">
            <a:off x="-4914" y="2476417"/>
            <a:ext cx="194207" cy="550079"/>
            <a:chOff x="2483350" y="5286100"/>
            <a:chExt cx="58125" cy="164650"/>
          </a:xfrm>
        </p:grpSpPr>
        <p:sp>
          <p:nvSpPr>
            <p:cNvPr id="734" name="Google Shape;734;p21"/>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1"/>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1"/>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1"/>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1"/>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1"/>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1"/>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1"/>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21"/>
          <p:cNvSpPr/>
          <p:nvPr/>
        </p:nvSpPr>
        <p:spPr>
          <a:xfrm>
            <a:off x="8756311" y="3252625"/>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1"/>
          <p:cNvSpPr txBox="1"/>
          <p:nvPr/>
        </p:nvSpPr>
        <p:spPr>
          <a:xfrm>
            <a:off x="629288" y="3553825"/>
            <a:ext cx="3640200" cy="473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Roboto Condensed"/>
                <a:ea typeface="Roboto Condensed"/>
                <a:cs typeface="Roboto Condensed"/>
                <a:sym typeface="Roboto Condensed"/>
              </a:rPr>
              <a:t>CREDITS: This presentation template was created by </a:t>
            </a:r>
            <a:r>
              <a:rPr lang="en" sz="1000" b="1">
                <a:solidFill>
                  <a:schemeClr val="hlink"/>
                </a:solidFill>
                <a:uFill>
                  <a:noFill/>
                </a:uFill>
                <a:latin typeface="Roboto Condensed"/>
                <a:ea typeface="Roboto Condensed"/>
                <a:cs typeface="Roboto Condensed"/>
                <a:sym typeface="Roboto Condensed"/>
                <a:hlinkClick r:id="rId2"/>
              </a:rPr>
              <a:t>Slidesgo</a:t>
            </a:r>
            <a:r>
              <a:rPr lang="en" sz="1000">
                <a:solidFill>
                  <a:schemeClr val="dk1"/>
                </a:solidFill>
                <a:latin typeface="Roboto Condensed"/>
                <a:ea typeface="Roboto Condensed"/>
                <a:cs typeface="Roboto Condensed"/>
                <a:sym typeface="Roboto Condensed"/>
              </a:rPr>
              <a:t>, including icons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000">
                <a:solidFill>
                  <a:schemeClr val="dk1"/>
                </a:solidFill>
                <a:latin typeface="Roboto Condensed"/>
                <a:ea typeface="Roboto Condensed"/>
                <a:cs typeface="Roboto Condensed"/>
                <a:sym typeface="Roboto Condensed"/>
              </a:rPr>
              <a:t>, and infographics &amp; images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000" b="1">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4"/>
        <p:cNvGrpSpPr/>
        <p:nvPr/>
      </p:nvGrpSpPr>
      <p:grpSpPr>
        <a:xfrm>
          <a:off x="0" y="0"/>
          <a:ext cx="0" cy="0"/>
          <a:chOff x="0" y="0"/>
          <a:chExt cx="0" cy="0"/>
        </a:xfrm>
      </p:grpSpPr>
      <p:sp>
        <p:nvSpPr>
          <p:cNvPr id="745" name="Google Shape;745;p22"/>
          <p:cNvSpPr/>
          <p:nvPr/>
        </p:nvSpPr>
        <p:spPr>
          <a:xfrm>
            <a:off x="3791650" y="387735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0" y="-833925"/>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8302875" y="0"/>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22"/>
          <p:cNvGrpSpPr/>
          <p:nvPr/>
        </p:nvGrpSpPr>
        <p:grpSpPr>
          <a:xfrm>
            <a:off x="5434685" y="-251796"/>
            <a:ext cx="672082" cy="721718"/>
            <a:chOff x="2340325" y="5234725"/>
            <a:chExt cx="201150" cy="216025"/>
          </a:xfrm>
        </p:grpSpPr>
        <p:sp>
          <p:nvSpPr>
            <p:cNvPr id="749" name="Google Shape;749;p22"/>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2"/>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2"/>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2"/>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2"/>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2"/>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22"/>
          <p:cNvSpPr/>
          <p:nvPr/>
        </p:nvSpPr>
        <p:spPr>
          <a:xfrm>
            <a:off x="5650228" y="4296994"/>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9034193" y="1647983"/>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22"/>
          <p:cNvGrpSpPr/>
          <p:nvPr/>
        </p:nvGrpSpPr>
        <p:grpSpPr>
          <a:xfrm rot="5400000">
            <a:off x="112611" y="2296717"/>
            <a:ext cx="194207" cy="550079"/>
            <a:chOff x="2483350" y="5286100"/>
            <a:chExt cx="58125" cy="164650"/>
          </a:xfrm>
        </p:grpSpPr>
        <p:sp>
          <p:nvSpPr>
            <p:cNvPr id="777" name="Google Shape;777;p22"/>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22"/>
          <p:cNvSpPr/>
          <p:nvPr/>
        </p:nvSpPr>
        <p:spPr>
          <a:xfrm>
            <a:off x="1011924" y="120650"/>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86"/>
        <p:cNvGrpSpPr/>
        <p:nvPr/>
      </p:nvGrpSpPr>
      <p:grpSpPr>
        <a:xfrm>
          <a:off x="0" y="0"/>
          <a:ext cx="0" cy="0"/>
          <a:chOff x="0" y="0"/>
          <a:chExt cx="0" cy="0"/>
        </a:xfrm>
      </p:grpSpPr>
      <p:sp>
        <p:nvSpPr>
          <p:cNvPr id="787" name="Google Shape;787;p23"/>
          <p:cNvSpPr/>
          <p:nvPr/>
        </p:nvSpPr>
        <p:spPr>
          <a:xfrm rot="-5400000">
            <a:off x="-1377575" y="694800"/>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rot="5400000" flipH="1">
            <a:off x="8262693" y="-628832"/>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6595225" y="3252625"/>
            <a:ext cx="3576900" cy="35769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3"/>
          <p:cNvGrpSpPr/>
          <p:nvPr/>
        </p:nvGrpSpPr>
        <p:grpSpPr>
          <a:xfrm rot="5400000">
            <a:off x="4779835" y="-251796"/>
            <a:ext cx="672082" cy="721718"/>
            <a:chOff x="2340325" y="5234725"/>
            <a:chExt cx="201150" cy="216025"/>
          </a:xfrm>
        </p:grpSpPr>
        <p:sp>
          <p:nvSpPr>
            <p:cNvPr id="791" name="Google Shape;791;p23"/>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3"/>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3"/>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3"/>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3"/>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3"/>
          <p:cNvGrpSpPr/>
          <p:nvPr/>
        </p:nvGrpSpPr>
        <p:grpSpPr>
          <a:xfrm rot="5400000">
            <a:off x="-4914" y="2476417"/>
            <a:ext cx="194207" cy="550079"/>
            <a:chOff x="2483350" y="5286100"/>
            <a:chExt cx="58125" cy="164650"/>
          </a:xfrm>
        </p:grpSpPr>
        <p:sp>
          <p:nvSpPr>
            <p:cNvPr id="817" name="Google Shape;817;p23"/>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3"/>
          <p:cNvSpPr/>
          <p:nvPr/>
        </p:nvSpPr>
        <p:spPr>
          <a:xfrm>
            <a:off x="8756311" y="3252625"/>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
        <p:cNvGrpSpPr/>
        <p:nvPr/>
      </p:nvGrpSpPr>
      <p:grpSpPr>
        <a:xfrm>
          <a:off x="0" y="0"/>
          <a:ext cx="0" cy="0"/>
          <a:chOff x="0" y="0"/>
          <a:chExt cx="0" cy="0"/>
        </a:xfrm>
      </p:grpSpPr>
      <p:sp>
        <p:nvSpPr>
          <p:cNvPr id="139" name="Google Shape;139;p5"/>
          <p:cNvSpPr txBox="1">
            <a:spLocks noGrp="1"/>
          </p:cNvSpPr>
          <p:nvPr>
            <p:ph type="subTitle" idx="1"/>
          </p:nvPr>
        </p:nvSpPr>
        <p:spPr>
          <a:xfrm>
            <a:off x="1401737" y="2521200"/>
            <a:ext cx="2685600" cy="455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0" name="Google Shape;140;p5"/>
          <p:cNvSpPr txBox="1">
            <a:spLocks noGrp="1"/>
          </p:cNvSpPr>
          <p:nvPr>
            <p:ph type="subTitle" idx="2"/>
          </p:nvPr>
        </p:nvSpPr>
        <p:spPr>
          <a:xfrm>
            <a:off x="5056749" y="2521200"/>
            <a:ext cx="2685600" cy="4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1" name="Google Shape;141;p5"/>
          <p:cNvSpPr txBox="1">
            <a:spLocks noGrp="1"/>
          </p:cNvSpPr>
          <p:nvPr>
            <p:ph type="subTitle" idx="3"/>
          </p:nvPr>
        </p:nvSpPr>
        <p:spPr>
          <a:xfrm>
            <a:off x="1401725" y="2842675"/>
            <a:ext cx="2685600" cy="12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5"/>
          <p:cNvSpPr txBox="1">
            <a:spLocks noGrp="1"/>
          </p:cNvSpPr>
          <p:nvPr>
            <p:ph type="subTitle" idx="4"/>
          </p:nvPr>
        </p:nvSpPr>
        <p:spPr>
          <a:xfrm>
            <a:off x="5056744" y="2842675"/>
            <a:ext cx="2685600" cy="12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5"/>
          <p:cNvSpPr txBox="1">
            <a:spLocks noGrp="1"/>
          </p:cNvSpPr>
          <p:nvPr>
            <p:ph type="title"/>
          </p:nvPr>
        </p:nvSpPr>
        <p:spPr>
          <a:xfrm>
            <a:off x="715100" y="535000"/>
            <a:ext cx="7713900" cy="102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4" name="Google Shape;144;p5"/>
          <p:cNvGrpSpPr/>
          <p:nvPr/>
        </p:nvGrpSpPr>
        <p:grpSpPr>
          <a:xfrm rot="-5400000">
            <a:off x="-95965" y="114841"/>
            <a:ext cx="672082" cy="721718"/>
            <a:chOff x="2340325" y="5234725"/>
            <a:chExt cx="201150" cy="216025"/>
          </a:xfrm>
        </p:grpSpPr>
        <p:sp>
          <p:nvSpPr>
            <p:cNvPr id="145" name="Google Shape;145;p5"/>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5"/>
          <p:cNvGrpSpPr/>
          <p:nvPr/>
        </p:nvGrpSpPr>
        <p:grpSpPr>
          <a:xfrm>
            <a:off x="8664386" y="4695617"/>
            <a:ext cx="194207" cy="550079"/>
            <a:chOff x="2483350" y="5286100"/>
            <a:chExt cx="58125" cy="164650"/>
          </a:xfrm>
        </p:grpSpPr>
        <p:sp>
          <p:nvSpPr>
            <p:cNvPr id="171" name="Google Shape;171;p5"/>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5"/>
          <p:cNvSpPr/>
          <p:nvPr/>
        </p:nvSpPr>
        <p:spPr>
          <a:xfrm>
            <a:off x="0" y="4645700"/>
            <a:ext cx="2758500" cy="8454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072468" y="4760321"/>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7351700" y="-176085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8577918" y="355208"/>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6"/>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6"/>
          <p:cNvSpPr/>
          <p:nvPr/>
        </p:nvSpPr>
        <p:spPr>
          <a:xfrm>
            <a:off x="6967450" y="-2144825"/>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6"/>
          <p:cNvGrpSpPr/>
          <p:nvPr/>
        </p:nvGrpSpPr>
        <p:grpSpPr>
          <a:xfrm rot="-5400000">
            <a:off x="888885" y="-362396"/>
            <a:ext cx="672082" cy="721718"/>
            <a:chOff x="2340325" y="5234725"/>
            <a:chExt cx="201150" cy="216025"/>
          </a:xfrm>
        </p:grpSpPr>
        <p:sp>
          <p:nvSpPr>
            <p:cNvPr id="187" name="Google Shape;187;p6"/>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6"/>
          <p:cNvSpPr/>
          <p:nvPr/>
        </p:nvSpPr>
        <p:spPr>
          <a:xfrm>
            <a:off x="8647068" y="225383"/>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6"/>
          <p:cNvGrpSpPr/>
          <p:nvPr/>
        </p:nvGrpSpPr>
        <p:grpSpPr>
          <a:xfrm>
            <a:off x="198639" y="1014765"/>
            <a:ext cx="516456" cy="531456"/>
            <a:chOff x="8229933" y="1142025"/>
            <a:chExt cx="397947" cy="409505"/>
          </a:xfrm>
        </p:grpSpPr>
        <p:sp>
          <p:nvSpPr>
            <p:cNvPr id="214" name="Google Shape;214;p6"/>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6"/>
          <p:cNvSpPr/>
          <p:nvPr/>
        </p:nvSpPr>
        <p:spPr>
          <a:xfrm rot="10800000">
            <a:off x="-223232" y="3696468"/>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6"/>
        <p:cNvGrpSpPr/>
        <p:nvPr/>
      </p:nvGrpSpPr>
      <p:grpSpPr>
        <a:xfrm>
          <a:off x="0" y="0"/>
          <a:ext cx="0" cy="0"/>
          <a:chOff x="0" y="0"/>
          <a:chExt cx="0" cy="0"/>
        </a:xfrm>
      </p:grpSpPr>
      <p:sp>
        <p:nvSpPr>
          <p:cNvPr id="237" name="Google Shape;23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38" name="Google Shape;238;p8"/>
          <p:cNvSpPr/>
          <p:nvPr/>
        </p:nvSpPr>
        <p:spPr>
          <a:xfrm rot="-5400000">
            <a:off x="-663750" y="490925"/>
            <a:ext cx="1933200" cy="8343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7123300" y="3519525"/>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8"/>
          <p:cNvGrpSpPr/>
          <p:nvPr/>
        </p:nvGrpSpPr>
        <p:grpSpPr>
          <a:xfrm>
            <a:off x="8659260" y="1810454"/>
            <a:ext cx="672082" cy="721718"/>
            <a:chOff x="2340325" y="5234725"/>
            <a:chExt cx="201150" cy="216025"/>
          </a:xfrm>
        </p:grpSpPr>
        <p:sp>
          <p:nvSpPr>
            <p:cNvPr id="241" name="Google Shape;241;p8"/>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8"/>
          <p:cNvSpPr/>
          <p:nvPr/>
        </p:nvSpPr>
        <p:spPr>
          <a:xfrm>
            <a:off x="243778" y="374932"/>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rot="5400000">
            <a:off x="345523" y="4550092"/>
            <a:ext cx="194207" cy="550079"/>
            <a:chOff x="2483350" y="5286100"/>
            <a:chExt cx="58125" cy="164650"/>
          </a:xfrm>
        </p:grpSpPr>
        <p:sp>
          <p:nvSpPr>
            <p:cNvPr id="268" name="Google Shape;268;p8"/>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8"/>
          <p:cNvSpPr/>
          <p:nvPr/>
        </p:nvSpPr>
        <p:spPr>
          <a:xfrm>
            <a:off x="7336524" y="4613700"/>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7"/>
        <p:cNvGrpSpPr/>
        <p:nvPr/>
      </p:nvGrpSpPr>
      <p:grpSpPr>
        <a:xfrm>
          <a:off x="0" y="0"/>
          <a:ext cx="0" cy="0"/>
          <a:chOff x="0" y="0"/>
          <a:chExt cx="0" cy="0"/>
        </a:xfrm>
      </p:grpSpPr>
      <p:sp>
        <p:nvSpPr>
          <p:cNvPr id="278" name="Google Shape;278;p9"/>
          <p:cNvSpPr/>
          <p:nvPr/>
        </p:nvSpPr>
        <p:spPr>
          <a:xfrm flipH="1">
            <a:off x="-791977" y="324505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txBox="1">
            <a:spLocks noGrp="1"/>
          </p:cNvSpPr>
          <p:nvPr>
            <p:ph type="title"/>
          </p:nvPr>
        </p:nvSpPr>
        <p:spPr>
          <a:xfrm>
            <a:off x="2572676" y="1455550"/>
            <a:ext cx="4056300" cy="145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0" name="Google Shape;280;p9"/>
          <p:cNvSpPr txBox="1">
            <a:spLocks noGrp="1"/>
          </p:cNvSpPr>
          <p:nvPr>
            <p:ph type="subTitle" idx="1"/>
          </p:nvPr>
        </p:nvSpPr>
        <p:spPr>
          <a:xfrm>
            <a:off x="2572713" y="2968550"/>
            <a:ext cx="4056300" cy="7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1" name="Google Shape;281;p9"/>
          <p:cNvSpPr/>
          <p:nvPr/>
        </p:nvSpPr>
        <p:spPr>
          <a:xfrm rot="-5400000">
            <a:off x="447382" y="-628832"/>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rot="5400000" flipH="1">
            <a:off x="7897750" y="234325"/>
            <a:ext cx="21669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9"/>
          <p:cNvGrpSpPr/>
          <p:nvPr/>
        </p:nvGrpSpPr>
        <p:grpSpPr>
          <a:xfrm rot="5400000">
            <a:off x="8588360" y="3912279"/>
            <a:ext cx="672082" cy="721718"/>
            <a:chOff x="2340325" y="5234725"/>
            <a:chExt cx="201150" cy="216025"/>
          </a:xfrm>
        </p:grpSpPr>
        <p:sp>
          <p:nvSpPr>
            <p:cNvPr id="284" name="Google Shape;284;p9"/>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9"/>
          <p:cNvSpPr/>
          <p:nvPr/>
        </p:nvSpPr>
        <p:spPr>
          <a:xfrm flipH="1">
            <a:off x="817186" y="377208"/>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8563543" y="-61429"/>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1"/>
        <p:cNvGrpSpPr/>
        <p:nvPr/>
      </p:nvGrpSpPr>
      <p:grpSpPr>
        <a:xfrm>
          <a:off x="0" y="0"/>
          <a:ext cx="0" cy="0"/>
          <a:chOff x="0" y="0"/>
          <a:chExt cx="0" cy="0"/>
        </a:xfrm>
      </p:grpSpPr>
      <p:sp>
        <p:nvSpPr>
          <p:cNvPr id="312" name="Google Shape;312;p10"/>
          <p:cNvSpPr>
            <a:spLocks noGrp="1"/>
          </p:cNvSpPr>
          <p:nvPr>
            <p:ph type="pic" idx="2"/>
          </p:nvPr>
        </p:nvSpPr>
        <p:spPr>
          <a:xfrm>
            <a:off x="0" y="0"/>
            <a:ext cx="9144000" cy="5143500"/>
          </a:xfrm>
          <a:prstGeom prst="rect">
            <a:avLst/>
          </a:prstGeom>
          <a:noFill/>
          <a:ln>
            <a:noFill/>
          </a:ln>
        </p:spPr>
      </p:sp>
      <p:sp>
        <p:nvSpPr>
          <p:cNvPr id="313" name="Google Shape;313;p10"/>
          <p:cNvSpPr txBox="1">
            <a:spLocks noGrp="1"/>
          </p:cNvSpPr>
          <p:nvPr>
            <p:ph type="title"/>
          </p:nvPr>
        </p:nvSpPr>
        <p:spPr>
          <a:xfrm>
            <a:off x="720000" y="3994350"/>
            <a:ext cx="7704000" cy="6141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4"/>
        <p:cNvGrpSpPr/>
        <p:nvPr/>
      </p:nvGrpSpPr>
      <p:grpSpPr>
        <a:xfrm>
          <a:off x="0" y="0"/>
          <a:ext cx="0" cy="0"/>
          <a:chOff x="0" y="0"/>
          <a:chExt cx="0" cy="0"/>
        </a:xfrm>
      </p:grpSpPr>
      <p:sp>
        <p:nvSpPr>
          <p:cNvPr id="315" name="Google Shape;315;p11"/>
          <p:cNvSpPr txBox="1">
            <a:spLocks noGrp="1"/>
          </p:cNvSpPr>
          <p:nvPr>
            <p:ph type="title" hasCustomPrompt="1"/>
          </p:nvPr>
        </p:nvSpPr>
        <p:spPr>
          <a:xfrm>
            <a:off x="3627025" y="1672177"/>
            <a:ext cx="4801800" cy="10803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16" name="Google Shape;316;p11"/>
          <p:cNvSpPr txBox="1">
            <a:spLocks noGrp="1"/>
          </p:cNvSpPr>
          <p:nvPr>
            <p:ph type="subTitle" idx="1"/>
          </p:nvPr>
        </p:nvSpPr>
        <p:spPr>
          <a:xfrm>
            <a:off x="3627097" y="3036900"/>
            <a:ext cx="4801800" cy="4344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accent6"/>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17" name="Google Shape;317;p11"/>
          <p:cNvSpPr/>
          <p:nvPr/>
        </p:nvSpPr>
        <p:spPr>
          <a:xfrm>
            <a:off x="6494125" y="3725475"/>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11"/>
          <p:cNvGrpSpPr/>
          <p:nvPr/>
        </p:nvGrpSpPr>
        <p:grpSpPr>
          <a:xfrm rot="-5400000">
            <a:off x="-240240" y="1670104"/>
            <a:ext cx="672082" cy="721718"/>
            <a:chOff x="2340325" y="5234725"/>
            <a:chExt cx="201150" cy="216025"/>
          </a:xfrm>
        </p:grpSpPr>
        <p:sp>
          <p:nvSpPr>
            <p:cNvPr id="319" name="Google Shape;319;p11"/>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11"/>
          <p:cNvSpPr/>
          <p:nvPr/>
        </p:nvSpPr>
        <p:spPr>
          <a:xfrm>
            <a:off x="6049150" y="-833925"/>
            <a:ext cx="32631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0800000">
            <a:off x="3627100" y="3899125"/>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6494124" y="166475"/>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1"/>
          <p:cNvGrpSpPr/>
          <p:nvPr/>
        </p:nvGrpSpPr>
        <p:grpSpPr>
          <a:xfrm rot="5400000">
            <a:off x="8984611" y="3526992"/>
            <a:ext cx="194207" cy="550079"/>
            <a:chOff x="2483350" y="5286100"/>
            <a:chExt cx="58125" cy="164650"/>
          </a:xfrm>
        </p:grpSpPr>
        <p:sp>
          <p:nvSpPr>
            <p:cNvPr id="348" name="Google Shape;348;p11"/>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57"/>
        <p:cNvGrpSpPr/>
        <p:nvPr/>
      </p:nvGrpSpPr>
      <p:grpSpPr>
        <a:xfrm>
          <a:off x="0" y="0"/>
          <a:ext cx="0" cy="0"/>
          <a:chOff x="0" y="0"/>
          <a:chExt cx="0" cy="0"/>
        </a:xfrm>
      </p:grpSpPr>
      <p:sp>
        <p:nvSpPr>
          <p:cNvPr id="358" name="Google Shape;358;p1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9" name="Google Shape;359;p13"/>
          <p:cNvSpPr txBox="1">
            <a:spLocks noGrp="1"/>
          </p:cNvSpPr>
          <p:nvPr>
            <p:ph type="title" idx="2" hasCustomPrompt="1"/>
          </p:nvPr>
        </p:nvSpPr>
        <p:spPr>
          <a:xfrm>
            <a:off x="1505400" y="1600658"/>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0" name="Google Shape;360;p13"/>
          <p:cNvSpPr txBox="1">
            <a:spLocks noGrp="1"/>
          </p:cNvSpPr>
          <p:nvPr>
            <p:ph type="title" idx="3" hasCustomPrompt="1"/>
          </p:nvPr>
        </p:nvSpPr>
        <p:spPr>
          <a:xfrm>
            <a:off x="1505400" y="3078866"/>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1" name="Google Shape;361;p13"/>
          <p:cNvSpPr txBox="1">
            <a:spLocks noGrp="1"/>
          </p:cNvSpPr>
          <p:nvPr>
            <p:ph type="title" idx="4" hasCustomPrompt="1"/>
          </p:nvPr>
        </p:nvSpPr>
        <p:spPr>
          <a:xfrm>
            <a:off x="4204675" y="1600658"/>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3"/>
          <p:cNvSpPr txBox="1">
            <a:spLocks noGrp="1"/>
          </p:cNvSpPr>
          <p:nvPr>
            <p:ph type="title" idx="5" hasCustomPrompt="1"/>
          </p:nvPr>
        </p:nvSpPr>
        <p:spPr>
          <a:xfrm>
            <a:off x="4204675" y="3078866"/>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3" name="Google Shape;363;p13"/>
          <p:cNvSpPr txBox="1">
            <a:spLocks noGrp="1"/>
          </p:cNvSpPr>
          <p:nvPr>
            <p:ph type="title" idx="6" hasCustomPrompt="1"/>
          </p:nvPr>
        </p:nvSpPr>
        <p:spPr>
          <a:xfrm>
            <a:off x="6903950" y="1600658"/>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4" name="Google Shape;364;p13"/>
          <p:cNvSpPr txBox="1">
            <a:spLocks noGrp="1"/>
          </p:cNvSpPr>
          <p:nvPr>
            <p:ph type="title" idx="7" hasCustomPrompt="1"/>
          </p:nvPr>
        </p:nvSpPr>
        <p:spPr>
          <a:xfrm>
            <a:off x="6903950" y="3078866"/>
            <a:ext cx="734700" cy="447600"/>
          </a:xfrm>
          <a:prstGeom prst="rect">
            <a:avLst/>
          </a:prstGeom>
          <a:gradFill>
            <a:gsLst>
              <a:gs pos="0">
                <a:schemeClr val="dk2"/>
              </a:gs>
              <a:gs pos="100000">
                <a:schemeClr val="lt2"/>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5" name="Google Shape;365;p13"/>
          <p:cNvSpPr txBox="1">
            <a:spLocks noGrp="1"/>
          </p:cNvSpPr>
          <p:nvPr>
            <p:ph type="subTitle" idx="1"/>
          </p:nvPr>
        </p:nvSpPr>
        <p:spPr>
          <a:xfrm>
            <a:off x="720000" y="208371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6" name="Google Shape;366;p13"/>
          <p:cNvSpPr txBox="1">
            <a:spLocks noGrp="1"/>
          </p:cNvSpPr>
          <p:nvPr>
            <p:ph type="subTitle" idx="8"/>
          </p:nvPr>
        </p:nvSpPr>
        <p:spPr>
          <a:xfrm>
            <a:off x="3419275" y="208371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7" name="Google Shape;367;p13"/>
          <p:cNvSpPr txBox="1">
            <a:spLocks noGrp="1"/>
          </p:cNvSpPr>
          <p:nvPr>
            <p:ph type="subTitle" idx="9"/>
          </p:nvPr>
        </p:nvSpPr>
        <p:spPr>
          <a:xfrm>
            <a:off x="6118550" y="2083715"/>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8" name="Google Shape;368;p13"/>
          <p:cNvSpPr txBox="1">
            <a:spLocks noGrp="1"/>
          </p:cNvSpPr>
          <p:nvPr>
            <p:ph type="subTitle" idx="13"/>
          </p:nvPr>
        </p:nvSpPr>
        <p:spPr>
          <a:xfrm>
            <a:off x="720000" y="356199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9" name="Google Shape;369;p13"/>
          <p:cNvSpPr txBox="1">
            <a:spLocks noGrp="1"/>
          </p:cNvSpPr>
          <p:nvPr>
            <p:ph type="subTitle" idx="14"/>
          </p:nvPr>
        </p:nvSpPr>
        <p:spPr>
          <a:xfrm>
            <a:off x="3419275" y="356199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70" name="Google Shape;370;p13"/>
          <p:cNvSpPr txBox="1">
            <a:spLocks noGrp="1"/>
          </p:cNvSpPr>
          <p:nvPr>
            <p:ph type="subTitle" idx="15"/>
          </p:nvPr>
        </p:nvSpPr>
        <p:spPr>
          <a:xfrm>
            <a:off x="6118550" y="3561990"/>
            <a:ext cx="2305500" cy="6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Raleway"/>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71" name="Google Shape;371;p13"/>
          <p:cNvSpPr/>
          <p:nvPr/>
        </p:nvSpPr>
        <p:spPr>
          <a:xfrm>
            <a:off x="2059050" y="3946900"/>
            <a:ext cx="2611200" cy="2611200"/>
          </a:xfrm>
          <a:prstGeom prst="ellipse">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rot="-5400000">
            <a:off x="7602075" y="27000"/>
            <a:ext cx="2758500" cy="1368900"/>
          </a:xfrm>
          <a:prstGeom prst="rect">
            <a:avLst/>
          </a:pr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rot="-5400000">
            <a:off x="543543" y="-934932"/>
            <a:ext cx="841123" cy="2098763"/>
          </a:xfrm>
          <a:custGeom>
            <a:avLst/>
            <a:gdLst/>
            <a:ahLst/>
            <a:cxnLst/>
            <a:rect l="l" t="t" r="r" b="b"/>
            <a:pathLst>
              <a:path w="12272" h="30621" extrusionOk="0">
                <a:moveTo>
                  <a:pt x="0" y="0"/>
                </a:moveTo>
                <a:lnTo>
                  <a:pt x="0" y="6272"/>
                </a:lnTo>
                <a:lnTo>
                  <a:pt x="0" y="18421"/>
                </a:lnTo>
                <a:cubicBezTo>
                  <a:pt x="0" y="25159"/>
                  <a:pt x="5493" y="30621"/>
                  <a:pt x="12271" y="30621"/>
                </a:cubicBezTo>
                <a:lnTo>
                  <a:pt x="1227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13"/>
          <p:cNvGrpSpPr/>
          <p:nvPr/>
        </p:nvGrpSpPr>
        <p:grpSpPr>
          <a:xfrm rot="5400000">
            <a:off x="8561385" y="-251796"/>
            <a:ext cx="672082" cy="721718"/>
            <a:chOff x="2340325" y="5234725"/>
            <a:chExt cx="201150" cy="216025"/>
          </a:xfrm>
        </p:grpSpPr>
        <p:sp>
          <p:nvSpPr>
            <p:cNvPr id="375" name="Google Shape;375;p13"/>
            <p:cNvSpPr/>
            <p:nvPr/>
          </p:nvSpPr>
          <p:spPr>
            <a:xfrm>
              <a:off x="2531025"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2483350" y="5234725"/>
              <a:ext cx="10450" cy="10450"/>
            </a:xfrm>
            <a:custGeom>
              <a:avLst/>
              <a:gdLst/>
              <a:ahLst/>
              <a:cxnLst/>
              <a:rect l="l" t="t" r="r" b="b"/>
              <a:pathLst>
                <a:path w="418" h="418" extrusionOk="0">
                  <a:moveTo>
                    <a:pt x="208" y="1"/>
                  </a:moveTo>
                  <a:cubicBezTo>
                    <a:pt x="94" y="1"/>
                    <a:pt x="1" y="93"/>
                    <a:pt x="1" y="208"/>
                  </a:cubicBezTo>
                  <a:cubicBezTo>
                    <a:pt x="1" y="324"/>
                    <a:pt x="94" y="417"/>
                    <a:pt x="208" y="417"/>
                  </a:cubicBezTo>
                  <a:cubicBezTo>
                    <a:pt x="325" y="417"/>
                    <a:pt x="417" y="324"/>
                    <a:pt x="417" y="208"/>
                  </a:cubicBezTo>
                  <a:cubicBezTo>
                    <a:pt x="417" y="93"/>
                    <a:pt x="325"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2435675"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2435675"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2435675"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435675"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2435675"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2388000" y="5234725"/>
              <a:ext cx="10450" cy="10450"/>
            </a:xfrm>
            <a:custGeom>
              <a:avLst/>
              <a:gdLst/>
              <a:ahLst/>
              <a:cxnLst/>
              <a:rect l="l" t="t" r="r" b="b"/>
              <a:pathLst>
                <a:path w="418" h="418" extrusionOk="0">
                  <a:moveTo>
                    <a:pt x="208" y="1"/>
                  </a:moveTo>
                  <a:cubicBezTo>
                    <a:pt x="93" y="1"/>
                    <a:pt x="1" y="93"/>
                    <a:pt x="1" y="208"/>
                  </a:cubicBezTo>
                  <a:cubicBezTo>
                    <a:pt x="1"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2388000" y="5286100"/>
              <a:ext cx="10450" cy="10500"/>
            </a:xfrm>
            <a:custGeom>
              <a:avLst/>
              <a:gdLst/>
              <a:ahLst/>
              <a:cxnLst/>
              <a:rect l="l" t="t" r="r" b="b"/>
              <a:pathLst>
                <a:path w="418" h="420" extrusionOk="0">
                  <a:moveTo>
                    <a:pt x="208" y="0"/>
                  </a:moveTo>
                  <a:cubicBezTo>
                    <a:pt x="93" y="0"/>
                    <a:pt x="1" y="96"/>
                    <a:pt x="1" y="210"/>
                  </a:cubicBezTo>
                  <a:cubicBezTo>
                    <a:pt x="1"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2388000" y="5337525"/>
              <a:ext cx="10450" cy="10450"/>
            </a:xfrm>
            <a:custGeom>
              <a:avLst/>
              <a:gdLst/>
              <a:ahLst/>
              <a:cxnLst/>
              <a:rect l="l" t="t" r="r" b="b"/>
              <a:pathLst>
                <a:path w="418" h="418"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2388000" y="5388900"/>
              <a:ext cx="10450" cy="10500"/>
            </a:xfrm>
            <a:custGeom>
              <a:avLst/>
              <a:gdLst/>
              <a:ahLst/>
              <a:cxnLst/>
              <a:rect l="l" t="t" r="r" b="b"/>
              <a:pathLst>
                <a:path w="418" h="420" extrusionOk="0">
                  <a:moveTo>
                    <a:pt x="208" y="0"/>
                  </a:moveTo>
                  <a:cubicBezTo>
                    <a:pt x="93" y="0"/>
                    <a:pt x="1" y="95"/>
                    <a:pt x="1" y="210"/>
                  </a:cubicBezTo>
                  <a:cubicBezTo>
                    <a:pt x="1"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2388000" y="5440325"/>
              <a:ext cx="10450" cy="10425"/>
            </a:xfrm>
            <a:custGeom>
              <a:avLst/>
              <a:gdLst/>
              <a:ahLst/>
              <a:cxnLst/>
              <a:rect l="l" t="t" r="r" b="b"/>
              <a:pathLst>
                <a:path w="418" h="417" extrusionOk="0">
                  <a:moveTo>
                    <a:pt x="208" y="0"/>
                  </a:moveTo>
                  <a:cubicBezTo>
                    <a:pt x="93" y="0"/>
                    <a:pt x="1" y="93"/>
                    <a:pt x="1" y="210"/>
                  </a:cubicBezTo>
                  <a:cubicBezTo>
                    <a:pt x="1"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2340325" y="5234725"/>
              <a:ext cx="10450" cy="10450"/>
            </a:xfrm>
            <a:custGeom>
              <a:avLst/>
              <a:gdLst/>
              <a:ahLst/>
              <a:cxnLst/>
              <a:rect l="l" t="t" r="r" b="b"/>
              <a:pathLst>
                <a:path w="418" h="418" extrusionOk="0">
                  <a:moveTo>
                    <a:pt x="208" y="1"/>
                  </a:moveTo>
                  <a:cubicBezTo>
                    <a:pt x="93" y="1"/>
                    <a:pt x="0" y="93"/>
                    <a:pt x="0" y="208"/>
                  </a:cubicBezTo>
                  <a:cubicBezTo>
                    <a:pt x="0" y="324"/>
                    <a:pt x="93" y="417"/>
                    <a:pt x="208" y="417"/>
                  </a:cubicBezTo>
                  <a:cubicBezTo>
                    <a:pt x="324" y="417"/>
                    <a:pt x="417" y="324"/>
                    <a:pt x="417" y="208"/>
                  </a:cubicBezTo>
                  <a:cubicBezTo>
                    <a:pt x="417" y="93"/>
                    <a:pt x="324"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2340325" y="5286100"/>
              <a:ext cx="10450" cy="10500"/>
            </a:xfrm>
            <a:custGeom>
              <a:avLst/>
              <a:gdLst/>
              <a:ahLst/>
              <a:cxnLst/>
              <a:rect l="l" t="t" r="r" b="b"/>
              <a:pathLst>
                <a:path w="418" h="420" extrusionOk="0">
                  <a:moveTo>
                    <a:pt x="208" y="0"/>
                  </a:moveTo>
                  <a:cubicBezTo>
                    <a:pt x="93" y="0"/>
                    <a:pt x="0" y="96"/>
                    <a:pt x="0" y="210"/>
                  </a:cubicBezTo>
                  <a:cubicBezTo>
                    <a:pt x="0" y="324"/>
                    <a:pt x="93" y="419"/>
                    <a:pt x="208" y="419"/>
                  </a:cubicBezTo>
                  <a:cubicBezTo>
                    <a:pt x="324" y="419"/>
                    <a:pt x="417" y="324"/>
                    <a:pt x="417" y="210"/>
                  </a:cubicBezTo>
                  <a:cubicBezTo>
                    <a:pt x="417" y="96"/>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2340325" y="5337525"/>
              <a:ext cx="10450" cy="10450"/>
            </a:xfrm>
            <a:custGeom>
              <a:avLst/>
              <a:gdLst/>
              <a:ahLst/>
              <a:cxnLst/>
              <a:rect l="l" t="t" r="r" b="b"/>
              <a:pathLst>
                <a:path w="418" h="418"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2340325" y="5388900"/>
              <a:ext cx="10450" cy="10500"/>
            </a:xfrm>
            <a:custGeom>
              <a:avLst/>
              <a:gdLst/>
              <a:ahLst/>
              <a:cxnLst/>
              <a:rect l="l" t="t" r="r" b="b"/>
              <a:pathLst>
                <a:path w="418" h="420" extrusionOk="0">
                  <a:moveTo>
                    <a:pt x="208" y="0"/>
                  </a:moveTo>
                  <a:cubicBezTo>
                    <a:pt x="93" y="0"/>
                    <a:pt x="0" y="95"/>
                    <a:pt x="0" y="210"/>
                  </a:cubicBezTo>
                  <a:cubicBezTo>
                    <a:pt x="0" y="324"/>
                    <a:pt x="93" y="419"/>
                    <a:pt x="208" y="419"/>
                  </a:cubicBezTo>
                  <a:cubicBezTo>
                    <a:pt x="324" y="419"/>
                    <a:pt x="417" y="324"/>
                    <a:pt x="417" y="210"/>
                  </a:cubicBezTo>
                  <a:cubicBezTo>
                    <a:pt x="417" y="95"/>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2340325" y="5440325"/>
              <a:ext cx="10450" cy="10425"/>
            </a:xfrm>
            <a:custGeom>
              <a:avLst/>
              <a:gdLst/>
              <a:ahLst/>
              <a:cxnLst/>
              <a:rect l="l" t="t" r="r" b="b"/>
              <a:pathLst>
                <a:path w="418" h="417" extrusionOk="0">
                  <a:moveTo>
                    <a:pt x="208" y="0"/>
                  </a:moveTo>
                  <a:cubicBezTo>
                    <a:pt x="93" y="0"/>
                    <a:pt x="0" y="93"/>
                    <a:pt x="0" y="210"/>
                  </a:cubicBezTo>
                  <a:cubicBezTo>
                    <a:pt x="0" y="324"/>
                    <a:pt x="93" y="417"/>
                    <a:pt x="208" y="417"/>
                  </a:cubicBezTo>
                  <a:cubicBezTo>
                    <a:pt x="324" y="417"/>
                    <a:pt x="417" y="324"/>
                    <a:pt x="417" y="210"/>
                  </a:cubicBezTo>
                  <a:cubicBezTo>
                    <a:pt x="417" y="93"/>
                    <a:pt x="324"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13"/>
          <p:cNvSpPr/>
          <p:nvPr/>
        </p:nvSpPr>
        <p:spPr>
          <a:xfrm>
            <a:off x="1930093" y="4847583"/>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8967849" y="1790450"/>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13"/>
          <p:cNvGrpSpPr/>
          <p:nvPr/>
        </p:nvGrpSpPr>
        <p:grpSpPr>
          <a:xfrm rot="5400000">
            <a:off x="112611" y="4593442"/>
            <a:ext cx="194207" cy="550079"/>
            <a:chOff x="2483350" y="5286100"/>
            <a:chExt cx="58125" cy="164650"/>
          </a:xfrm>
        </p:grpSpPr>
        <p:sp>
          <p:nvSpPr>
            <p:cNvPr id="403" name="Google Shape;403;p13"/>
            <p:cNvSpPr/>
            <p:nvPr/>
          </p:nvSpPr>
          <p:spPr>
            <a:xfrm>
              <a:off x="2531025"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2531025"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2531025"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2531025"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2483350" y="5286100"/>
              <a:ext cx="10450" cy="10500"/>
            </a:xfrm>
            <a:custGeom>
              <a:avLst/>
              <a:gdLst/>
              <a:ahLst/>
              <a:cxnLst/>
              <a:rect l="l" t="t" r="r" b="b"/>
              <a:pathLst>
                <a:path w="418" h="420" extrusionOk="0">
                  <a:moveTo>
                    <a:pt x="208" y="0"/>
                  </a:moveTo>
                  <a:cubicBezTo>
                    <a:pt x="94" y="0"/>
                    <a:pt x="1" y="96"/>
                    <a:pt x="1" y="210"/>
                  </a:cubicBezTo>
                  <a:cubicBezTo>
                    <a:pt x="1" y="324"/>
                    <a:pt x="94" y="419"/>
                    <a:pt x="208" y="419"/>
                  </a:cubicBezTo>
                  <a:cubicBezTo>
                    <a:pt x="325" y="419"/>
                    <a:pt x="417" y="324"/>
                    <a:pt x="417" y="210"/>
                  </a:cubicBezTo>
                  <a:cubicBezTo>
                    <a:pt x="417" y="96"/>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2483350" y="5337525"/>
              <a:ext cx="10450" cy="10450"/>
            </a:xfrm>
            <a:custGeom>
              <a:avLst/>
              <a:gdLst/>
              <a:ahLst/>
              <a:cxnLst/>
              <a:rect l="l" t="t" r="r" b="b"/>
              <a:pathLst>
                <a:path w="418" h="418"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a:off x="2483350" y="5388900"/>
              <a:ext cx="10450" cy="10500"/>
            </a:xfrm>
            <a:custGeom>
              <a:avLst/>
              <a:gdLst/>
              <a:ahLst/>
              <a:cxnLst/>
              <a:rect l="l" t="t" r="r" b="b"/>
              <a:pathLst>
                <a:path w="418" h="420" extrusionOk="0">
                  <a:moveTo>
                    <a:pt x="208" y="0"/>
                  </a:moveTo>
                  <a:cubicBezTo>
                    <a:pt x="94" y="0"/>
                    <a:pt x="1" y="95"/>
                    <a:pt x="1" y="210"/>
                  </a:cubicBezTo>
                  <a:cubicBezTo>
                    <a:pt x="1" y="324"/>
                    <a:pt x="94" y="419"/>
                    <a:pt x="208" y="419"/>
                  </a:cubicBezTo>
                  <a:cubicBezTo>
                    <a:pt x="325" y="419"/>
                    <a:pt x="417" y="324"/>
                    <a:pt x="417" y="210"/>
                  </a:cubicBezTo>
                  <a:cubicBezTo>
                    <a:pt x="417" y="95"/>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a:off x="2483350" y="5440325"/>
              <a:ext cx="10450" cy="10425"/>
            </a:xfrm>
            <a:custGeom>
              <a:avLst/>
              <a:gdLst/>
              <a:ahLst/>
              <a:cxnLst/>
              <a:rect l="l" t="t" r="r" b="b"/>
              <a:pathLst>
                <a:path w="418" h="417" extrusionOk="0">
                  <a:moveTo>
                    <a:pt x="208" y="0"/>
                  </a:moveTo>
                  <a:cubicBezTo>
                    <a:pt x="94" y="0"/>
                    <a:pt x="1" y="93"/>
                    <a:pt x="1" y="210"/>
                  </a:cubicBezTo>
                  <a:cubicBezTo>
                    <a:pt x="1" y="324"/>
                    <a:pt x="94" y="417"/>
                    <a:pt x="208" y="417"/>
                  </a:cubicBezTo>
                  <a:cubicBezTo>
                    <a:pt x="325" y="417"/>
                    <a:pt x="417" y="324"/>
                    <a:pt x="417" y="210"/>
                  </a:cubicBezTo>
                  <a:cubicBezTo>
                    <a:pt x="417" y="93"/>
                    <a:pt x="325"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2000">
              <a:schemeClr val="lt1"/>
            </a:gs>
            <a:gs pos="100000">
              <a:schemeClr val="accent5"/>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Poppins"/>
              <a:buNone/>
              <a:defRPr sz="3000" b="1">
                <a:solidFill>
                  <a:schemeClr val="accent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1pPr>
            <a:lvl2pPr marL="914400" lvl="1"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2pPr>
            <a:lvl3pPr marL="1371600" lvl="2"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3pPr>
            <a:lvl4pPr marL="1828800" lvl="3"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4pPr>
            <a:lvl5pPr marL="2286000" lvl="4"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5pPr>
            <a:lvl6pPr marL="2743200" lvl="5"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6pPr>
            <a:lvl7pPr marL="3200400" lvl="6"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7pPr>
            <a:lvl8pPr marL="3657600" lvl="7"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8pPr>
            <a:lvl9pPr marL="4114800" lvl="8" indent="-304800">
              <a:lnSpc>
                <a:spcPct val="100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2" r:id="rId11"/>
    <p:sldLayoutId id="2147483663" r:id="rId12"/>
    <p:sldLayoutId id="2147483665" r:id="rId13"/>
    <p:sldLayoutId id="2147483666" r:id="rId14"/>
    <p:sldLayoutId id="2147483667" r:id="rId15"/>
    <p:sldLayoutId id="2147483668" r:id="rId16"/>
    <p:sldLayoutId id="214748366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iktok.com/@learncyber"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tiktok.com/@kodibt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www.tripwire.com/state-of-security/top-phishing-social-media-quarterly-threat-trends-intelligence-repor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www.tripwire.com/state-of-security/top-phishing-social-media-quarterly-threat-trends-intelligence-repor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grpSp>
        <p:nvGrpSpPr>
          <p:cNvPr id="836" name="Google Shape;836;p27"/>
          <p:cNvGrpSpPr/>
          <p:nvPr/>
        </p:nvGrpSpPr>
        <p:grpSpPr>
          <a:xfrm>
            <a:off x="6391337" y="534984"/>
            <a:ext cx="2020983" cy="2790036"/>
            <a:chOff x="2979550" y="3068750"/>
            <a:chExt cx="1883840" cy="2600947"/>
          </a:xfrm>
        </p:grpSpPr>
        <p:sp>
          <p:nvSpPr>
            <p:cNvPr id="837" name="Google Shape;837;p27"/>
            <p:cNvSpPr/>
            <p:nvPr/>
          </p:nvSpPr>
          <p:spPr>
            <a:xfrm>
              <a:off x="2979550" y="3068750"/>
              <a:ext cx="1883840" cy="2600947"/>
            </a:xfrm>
            <a:custGeom>
              <a:avLst/>
              <a:gdLst/>
              <a:ahLst/>
              <a:cxnLst/>
              <a:rect l="l" t="t" r="r" b="b"/>
              <a:pathLst>
                <a:path w="18193" h="25119" extrusionOk="0">
                  <a:moveTo>
                    <a:pt x="0" y="1"/>
                  </a:moveTo>
                  <a:lnTo>
                    <a:pt x="0" y="25119"/>
                  </a:lnTo>
                  <a:lnTo>
                    <a:pt x="18193" y="25119"/>
                  </a:lnTo>
                  <a:lnTo>
                    <a:pt x="181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3275590" y="3179027"/>
              <a:ext cx="495682" cy="57260"/>
            </a:xfrm>
            <a:custGeom>
              <a:avLst/>
              <a:gdLst/>
              <a:ahLst/>
              <a:cxnLst/>
              <a:rect l="l" t="t" r="r" b="b"/>
              <a:pathLst>
                <a:path w="4787" h="553" extrusionOk="0">
                  <a:moveTo>
                    <a:pt x="106" y="0"/>
                  </a:moveTo>
                  <a:cubicBezTo>
                    <a:pt x="46" y="0"/>
                    <a:pt x="1" y="45"/>
                    <a:pt x="1" y="105"/>
                  </a:cubicBezTo>
                  <a:lnTo>
                    <a:pt x="1" y="445"/>
                  </a:lnTo>
                  <a:cubicBezTo>
                    <a:pt x="1" y="505"/>
                    <a:pt x="46" y="552"/>
                    <a:pt x="106" y="552"/>
                  </a:cubicBezTo>
                  <a:lnTo>
                    <a:pt x="4682" y="552"/>
                  </a:lnTo>
                  <a:cubicBezTo>
                    <a:pt x="4739" y="552"/>
                    <a:pt x="4786" y="505"/>
                    <a:pt x="4786" y="445"/>
                  </a:cubicBezTo>
                  <a:lnTo>
                    <a:pt x="4786" y="105"/>
                  </a:lnTo>
                  <a:cubicBezTo>
                    <a:pt x="4786" y="45"/>
                    <a:pt x="4739" y="0"/>
                    <a:pt x="4682"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3320219" y="3209573"/>
              <a:ext cx="258040" cy="3313"/>
            </a:xfrm>
            <a:custGeom>
              <a:avLst/>
              <a:gdLst/>
              <a:ahLst/>
              <a:cxnLst/>
              <a:rect l="l" t="t" r="r" b="b"/>
              <a:pathLst>
                <a:path w="2492" h="32" extrusionOk="0">
                  <a:moveTo>
                    <a:pt x="15" y="0"/>
                  </a:moveTo>
                  <a:cubicBezTo>
                    <a:pt x="6" y="0"/>
                    <a:pt x="1" y="7"/>
                    <a:pt x="1" y="15"/>
                  </a:cubicBezTo>
                  <a:cubicBezTo>
                    <a:pt x="1" y="24"/>
                    <a:pt x="6" y="31"/>
                    <a:pt x="15" y="31"/>
                  </a:cubicBezTo>
                  <a:lnTo>
                    <a:pt x="2475" y="31"/>
                  </a:lnTo>
                  <a:cubicBezTo>
                    <a:pt x="2484" y="31"/>
                    <a:pt x="2491" y="24"/>
                    <a:pt x="2491" y="15"/>
                  </a:cubicBezTo>
                  <a:cubicBezTo>
                    <a:pt x="2491" y="7"/>
                    <a:pt x="2484"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3275590" y="3258861"/>
              <a:ext cx="283927" cy="57260"/>
            </a:xfrm>
            <a:custGeom>
              <a:avLst/>
              <a:gdLst/>
              <a:ahLst/>
              <a:cxnLst/>
              <a:rect l="l" t="t" r="r" b="b"/>
              <a:pathLst>
                <a:path w="2742" h="553" extrusionOk="0">
                  <a:moveTo>
                    <a:pt x="79" y="0"/>
                  </a:moveTo>
                  <a:cubicBezTo>
                    <a:pt x="34" y="0"/>
                    <a:pt x="1" y="36"/>
                    <a:pt x="1" y="81"/>
                  </a:cubicBezTo>
                  <a:lnTo>
                    <a:pt x="1" y="474"/>
                  </a:lnTo>
                  <a:cubicBezTo>
                    <a:pt x="1" y="517"/>
                    <a:pt x="34" y="553"/>
                    <a:pt x="79" y="553"/>
                  </a:cubicBezTo>
                  <a:lnTo>
                    <a:pt x="2663" y="553"/>
                  </a:lnTo>
                  <a:cubicBezTo>
                    <a:pt x="2706" y="553"/>
                    <a:pt x="2741" y="517"/>
                    <a:pt x="2741" y="474"/>
                  </a:cubicBezTo>
                  <a:lnTo>
                    <a:pt x="2741" y="81"/>
                  </a:lnTo>
                  <a:cubicBezTo>
                    <a:pt x="2741" y="36"/>
                    <a:pt x="2706" y="0"/>
                    <a:pt x="2663"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3027906" y="3417390"/>
              <a:ext cx="1787126" cy="1787187"/>
            </a:xfrm>
            <a:custGeom>
              <a:avLst/>
              <a:gdLst/>
              <a:ahLst/>
              <a:cxnLst/>
              <a:rect l="l" t="t" r="r" b="b"/>
              <a:pathLst>
                <a:path w="17259" h="17260" extrusionOk="0">
                  <a:moveTo>
                    <a:pt x="0" y="0"/>
                  </a:moveTo>
                  <a:lnTo>
                    <a:pt x="0" y="17259"/>
                  </a:lnTo>
                  <a:lnTo>
                    <a:pt x="17259" y="17259"/>
                  </a:lnTo>
                  <a:lnTo>
                    <a:pt x="17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4052915" y="3496603"/>
              <a:ext cx="380744" cy="137611"/>
            </a:xfrm>
            <a:custGeom>
              <a:avLst/>
              <a:gdLst/>
              <a:ahLst/>
              <a:cxnLst/>
              <a:rect l="l" t="t" r="r" b="b"/>
              <a:pathLst>
                <a:path w="3677" h="1329" extrusionOk="0">
                  <a:moveTo>
                    <a:pt x="2049" y="0"/>
                  </a:moveTo>
                  <a:cubicBezTo>
                    <a:pt x="1760" y="0"/>
                    <a:pt x="1528" y="134"/>
                    <a:pt x="1360" y="395"/>
                  </a:cubicBezTo>
                  <a:cubicBezTo>
                    <a:pt x="1339" y="428"/>
                    <a:pt x="1320" y="461"/>
                    <a:pt x="1298" y="497"/>
                  </a:cubicBezTo>
                  <a:cubicBezTo>
                    <a:pt x="1222" y="628"/>
                    <a:pt x="1144" y="764"/>
                    <a:pt x="1015" y="838"/>
                  </a:cubicBezTo>
                  <a:cubicBezTo>
                    <a:pt x="922" y="893"/>
                    <a:pt x="816" y="908"/>
                    <a:pt x="707" y="908"/>
                  </a:cubicBezTo>
                  <a:cubicBezTo>
                    <a:pt x="648" y="908"/>
                    <a:pt x="588" y="904"/>
                    <a:pt x="529" y="900"/>
                  </a:cubicBezTo>
                  <a:cubicBezTo>
                    <a:pt x="473" y="896"/>
                    <a:pt x="418" y="892"/>
                    <a:pt x="366" y="892"/>
                  </a:cubicBezTo>
                  <a:cubicBezTo>
                    <a:pt x="355" y="892"/>
                    <a:pt x="343" y="892"/>
                    <a:pt x="332" y="892"/>
                  </a:cubicBezTo>
                  <a:cubicBezTo>
                    <a:pt x="48" y="902"/>
                    <a:pt x="8" y="1238"/>
                    <a:pt x="1" y="1328"/>
                  </a:cubicBezTo>
                  <a:lnTo>
                    <a:pt x="3677" y="1328"/>
                  </a:lnTo>
                  <a:cubicBezTo>
                    <a:pt x="3651" y="1088"/>
                    <a:pt x="3651" y="845"/>
                    <a:pt x="3677" y="604"/>
                  </a:cubicBezTo>
                  <a:cubicBezTo>
                    <a:pt x="3665" y="602"/>
                    <a:pt x="3651" y="600"/>
                    <a:pt x="3636" y="600"/>
                  </a:cubicBezTo>
                  <a:cubicBezTo>
                    <a:pt x="3616" y="598"/>
                    <a:pt x="3595" y="598"/>
                    <a:pt x="3573" y="598"/>
                  </a:cubicBezTo>
                  <a:cubicBezTo>
                    <a:pt x="3517" y="598"/>
                    <a:pt x="3460" y="602"/>
                    <a:pt x="3403" y="607"/>
                  </a:cubicBezTo>
                  <a:cubicBezTo>
                    <a:pt x="3345" y="611"/>
                    <a:pt x="3287" y="616"/>
                    <a:pt x="3230" y="616"/>
                  </a:cubicBezTo>
                  <a:cubicBezTo>
                    <a:pt x="3070" y="616"/>
                    <a:pt x="2917" y="581"/>
                    <a:pt x="2803" y="416"/>
                  </a:cubicBezTo>
                  <a:cubicBezTo>
                    <a:pt x="2617" y="152"/>
                    <a:pt x="2398" y="21"/>
                    <a:pt x="2108" y="2"/>
                  </a:cubicBezTo>
                  <a:cubicBezTo>
                    <a:pt x="2088" y="1"/>
                    <a:pt x="2068"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4048255" y="3492047"/>
              <a:ext cx="385922" cy="146827"/>
            </a:xfrm>
            <a:custGeom>
              <a:avLst/>
              <a:gdLst/>
              <a:ahLst/>
              <a:cxnLst/>
              <a:rect l="l" t="t" r="r" b="b"/>
              <a:pathLst>
                <a:path w="3727" h="1418" extrusionOk="0">
                  <a:moveTo>
                    <a:pt x="2088" y="1"/>
                  </a:moveTo>
                  <a:cubicBezTo>
                    <a:pt x="1784" y="1"/>
                    <a:pt x="1543" y="140"/>
                    <a:pt x="1367" y="415"/>
                  </a:cubicBezTo>
                  <a:cubicBezTo>
                    <a:pt x="1346" y="448"/>
                    <a:pt x="1327" y="484"/>
                    <a:pt x="1305" y="520"/>
                  </a:cubicBezTo>
                  <a:cubicBezTo>
                    <a:pt x="1231" y="646"/>
                    <a:pt x="1155" y="775"/>
                    <a:pt x="1039" y="844"/>
                  </a:cubicBezTo>
                  <a:cubicBezTo>
                    <a:pt x="954" y="894"/>
                    <a:pt x="855" y="907"/>
                    <a:pt x="753" y="907"/>
                  </a:cubicBezTo>
                  <a:cubicBezTo>
                    <a:pt x="695" y="907"/>
                    <a:pt x="635" y="903"/>
                    <a:pt x="577" y="898"/>
                  </a:cubicBezTo>
                  <a:cubicBezTo>
                    <a:pt x="518" y="894"/>
                    <a:pt x="463" y="891"/>
                    <a:pt x="410" y="891"/>
                  </a:cubicBezTo>
                  <a:cubicBezTo>
                    <a:pt x="398" y="891"/>
                    <a:pt x="386" y="891"/>
                    <a:pt x="374" y="891"/>
                  </a:cubicBezTo>
                  <a:cubicBezTo>
                    <a:pt x="5" y="905"/>
                    <a:pt x="0" y="1389"/>
                    <a:pt x="0" y="1394"/>
                  </a:cubicBezTo>
                  <a:cubicBezTo>
                    <a:pt x="0" y="1401"/>
                    <a:pt x="3" y="1405"/>
                    <a:pt x="5" y="1410"/>
                  </a:cubicBezTo>
                  <a:cubicBezTo>
                    <a:pt x="10" y="1415"/>
                    <a:pt x="15" y="1417"/>
                    <a:pt x="22" y="1417"/>
                  </a:cubicBezTo>
                  <a:lnTo>
                    <a:pt x="3724" y="1417"/>
                  </a:lnTo>
                  <a:cubicBezTo>
                    <a:pt x="3722" y="1401"/>
                    <a:pt x="3722" y="1386"/>
                    <a:pt x="3719" y="1372"/>
                  </a:cubicBezTo>
                  <a:lnTo>
                    <a:pt x="46" y="1372"/>
                  </a:lnTo>
                  <a:cubicBezTo>
                    <a:pt x="53" y="1282"/>
                    <a:pt x="93" y="946"/>
                    <a:pt x="377" y="936"/>
                  </a:cubicBezTo>
                  <a:cubicBezTo>
                    <a:pt x="388" y="936"/>
                    <a:pt x="400" y="936"/>
                    <a:pt x="411" y="936"/>
                  </a:cubicBezTo>
                  <a:cubicBezTo>
                    <a:pt x="463" y="936"/>
                    <a:pt x="518" y="940"/>
                    <a:pt x="574" y="944"/>
                  </a:cubicBezTo>
                  <a:cubicBezTo>
                    <a:pt x="634" y="948"/>
                    <a:pt x="694" y="952"/>
                    <a:pt x="754" y="952"/>
                  </a:cubicBezTo>
                  <a:cubicBezTo>
                    <a:pt x="862" y="952"/>
                    <a:pt x="968" y="938"/>
                    <a:pt x="1060" y="884"/>
                  </a:cubicBezTo>
                  <a:cubicBezTo>
                    <a:pt x="1189" y="808"/>
                    <a:pt x="1267" y="672"/>
                    <a:pt x="1343" y="541"/>
                  </a:cubicBezTo>
                  <a:cubicBezTo>
                    <a:pt x="1365" y="505"/>
                    <a:pt x="1384" y="472"/>
                    <a:pt x="1405" y="439"/>
                  </a:cubicBezTo>
                  <a:cubicBezTo>
                    <a:pt x="1573" y="178"/>
                    <a:pt x="1805" y="44"/>
                    <a:pt x="2094" y="44"/>
                  </a:cubicBezTo>
                  <a:cubicBezTo>
                    <a:pt x="2113" y="44"/>
                    <a:pt x="2133" y="45"/>
                    <a:pt x="2153" y="46"/>
                  </a:cubicBezTo>
                  <a:cubicBezTo>
                    <a:pt x="2441" y="65"/>
                    <a:pt x="2662" y="196"/>
                    <a:pt x="2848" y="460"/>
                  </a:cubicBezTo>
                  <a:cubicBezTo>
                    <a:pt x="2962" y="625"/>
                    <a:pt x="3115" y="660"/>
                    <a:pt x="3275" y="660"/>
                  </a:cubicBezTo>
                  <a:cubicBezTo>
                    <a:pt x="3332" y="660"/>
                    <a:pt x="3390" y="655"/>
                    <a:pt x="3448" y="651"/>
                  </a:cubicBezTo>
                  <a:cubicBezTo>
                    <a:pt x="3508" y="647"/>
                    <a:pt x="3569" y="642"/>
                    <a:pt x="3628" y="642"/>
                  </a:cubicBezTo>
                  <a:cubicBezTo>
                    <a:pt x="3646" y="642"/>
                    <a:pt x="3664" y="642"/>
                    <a:pt x="3681" y="644"/>
                  </a:cubicBezTo>
                  <a:cubicBezTo>
                    <a:pt x="3696" y="646"/>
                    <a:pt x="3708" y="648"/>
                    <a:pt x="3722" y="651"/>
                  </a:cubicBezTo>
                  <a:cubicBezTo>
                    <a:pt x="3724" y="634"/>
                    <a:pt x="3724" y="620"/>
                    <a:pt x="3727" y="605"/>
                  </a:cubicBezTo>
                  <a:cubicBezTo>
                    <a:pt x="3712" y="603"/>
                    <a:pt x="3698" y="601"/>
                    <a:pt x="3684" y="601"/>
                  </a:cubicBezTo>
                  <a:cubicBezTo>
                    <a:pt x="3660" y="599"/>
                    <a:pt x="3636" y="598"/>
                    <a:pt x="3612" y="598"/>
                  </a:cubicBezTo>
                  <a:cubicBezTo>
                    <a:pt x="3556" y="598"/>
                    <a:pt x="3500" y="602"/>
                    <a:pt x="3446" y="605"/>
                  </a:cubicBezTo>
                  <a:cubicBezTo>
                    <a:pt x="3386" y="610"/>
                    <a:pt x="3327" y="615"/>
                    <a:pt x="3270" y="615"/>
                  </a:cubicBezTo>
                  <a:cubicBezTo>
                    <a:pt x="3121" y="615"/>
                    <a:pt x="2985" y="583"/>
                    <a:pt x="2884" y="436"/>
                  </a:cubicBezTo>
                  <a:cubicBezTo>
                    <a:pt x="2691" y="158"/>
                    <a:pt x="2460" y="20"/>
                    <a:pt x="2155" y="3"/>
                  </a:cubicBezTo>
                  <a:cubicBezTo>
                    <a:pt x="2133" y="2"/>
                    <a:pt x="2110" y="1"/>
                    <a:pt x="2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3753665" y="4802837"/>
              <a:ext cx="280200" cy="401755"/>
            </a:xfrm>
            <a:custGeom>
              <a:avLst/>
              <a:gdLst/>
              <a:ahLst/>
              <a:cxnLst/>
              <a:rect l="l" t="t" r="r" b="b"/>
              <a:pathLst>
                <a:path w="2706" h="3880" extrusionOk="0">
                  <a:moveTo>
                    <a:pt x="2043" y="1"/>
                  </a:moveTo>
                  <a:lnTo>
                    <a:pt x="0" y="1779"/>
                  </a:lnTo>
                  <a:lnTo>
                    <a:pt x="53" y="3879"/>
                  </a:lnTo>
                  <a:lnTo>
                    <a:pt x="1748" y="3879"/>
                  </a:lnTo>
                  <a:cubicBezTo>
                    <a:pt x="2167" y="3170"/>
                    <a:pt x="2703" y="2489"/>
                    <a:pt x="2705" y="1684"/>
                  </a:cubicBezTo>
                  <a:cubicBezTo>
                    <a:pt x="2705" y="1063"/>
                    <a:pt x="2393" y="529"/>
                    <a:pt x="2043"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3502668" y="5054350"/>
              <a:ext cx="210201" cy="150244"/>
            </a:xfrm>
            <a:custGeom>
              <a:avLst/>
              <a:gdLst/>
              <a:ahLst/>
              <a:cxnLst/>
              <a:rect l="l" t="t" r="r" b="b"/>
              <a:pathLst>
                <a:path w="2030" h="1451" extrusionOk="0">
                  <a:moveTo>
                    <a:pt x="41" y="0"/>
                  </a:moveTo>
                  <a:lnTo>
                    <a:pt x="41" y="0"/>
                  </a:lnTo>
                  <a:cubicBezTo>
                    <a:pt x="1" y="462"/>
                    <a:pt x="91" y="936"/>
                    <a:pt x="303" y="1346"/>
                  </a:cubicBezTo>
                  <a:cubicBezTo>
                    <a:pt x="322" y="1381"/>
                    <a:pt x="341" y="1417"/>
                    <a:pt x="360" y="1450"/>
                  </a:cubicBezTo>
                  <a:lnTo>
                    <a:pt x="2020" y="1450"/>
                  </a:lnTo>
                  <a:lnTo>
                    <a:pt x="2029" y="1153"/>
                  </a:lnTo>
                  <a:lnTo>
                    <a:pt x="4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3507120" y="4325489"/>
              <a:ext cx="456955" cy="843063"/>
            </a:xfrm>
            <a:custGeom>
              <a:avLst/>
              <a:gdLst/>
              <a:ahLst/>
              <a:cxnLst/>
              <a:rect l="l" t="t" r="r" b="b"/>
              <a:pathLst>
                <a:path w="4413" h="8142" extrusionOk="0">
                  <a:moveTo>
                    <a:pt x="2212" y="0"/>
                  </a:moveTo>
                  <a:cubicBezTo>
                    <a:pt x="2153" y="0"/>
                    <a:pt x="2094" y="7"/>
                    <a:pt x="2034" y="21"/>
                  </a:cubicBezTo>
                  <a:cubicBezTo>
                    <a:pt x="1686" y="101"/>
                    <a:pt x="1431" y="401"/>
                    <a:pt x="1260" y="716"/>
                  </a:cubicBezTo>
                  <a:cubicBezTo>
                    <a:pt x="917" y="1342"/>
                    <a:pt x="805" y="2089"/>
                    <a:pt x="948" y="2789"/>
                  </a:cubicBezTo>
                  <a:cubicBezTo>
                    <a:pt x="1039" y="3232"/>
                    <a:pt x="1227" y="3663"/>
                    <a:pt x="1210" y="4113"/>
                  </a:cubicBezTo>
                  <a:cubicBezTo>
                    <a:pt x="1174" y="4939"/>
                    <a:pt x="477" y="5568"/>
                    <a:pt x="165" y="6335"/>
                  </a:cubicBezTo>
                  <a:cubicBezTo>
                    <a:pt x="77" y="6551"/>
                    <a:pt x="22" y="6782"/>
                    <a:pt x="0" y="7016"/>
                  </a:cubicBezTo>
                  <a:lnTo>
                    <a:pt x="10" y="6996"/>
                  </a:lnTo>
                  <a:lnTo>
                    <a:pt x="941" y="7535"/>
                  </a:lnTo>
                  <a:lnTo>
                    <a:pt x="570" y="6913"/>
                  </a:lnTo>
                  <a:lnTo>
                    <a:pt x="608" y="6889"/>
                  </a:lnTo>
                  <a:lnTo>
                    <a:pt x="1020" y="7582"/>
                  </a:lnTo>
                  <a:lnTo>
                    <a:pt x="1986" y="8142"/>
                  </a:lnTo>
                  <a:lnTo>
                    <a:pt x="2222" y="21"/>
                  </a:lnTo>
                  <a:lnTo>
                    <a:pt x="2379" y="6330"/>
                  </a:lnTo>
                  <a:lnTo>
                    <a:pt x="4398" y="4575"/>
                  </a:lnTo>
                  <a:lnTo>
                    <a:pt x="4412" y="4592"/>
                  </a:lnTo>
                  <a:cubicBezTo>
                    <a:pt x="4072" y="4080"/>
                    <a:pt x="3700" y="3568"/>
                    <a:pt x="3550" y="2985"/>
                  </a:cubicBezTo>
                  <a:cubicBezTo>
                    <a:pt x="3391" y="2375"/>
                    <a:pt x="3486" y="1723"/>
                    <a:pt x="3341" y="1109"/>
                  </a:cubicBezTo>
                  <a:cubicBezTo>
                    <a:pt x="3210" y="554"/>
                    <a:pt x="2751" y="0"/>
                    <a:pt x="2212"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3505878" y="4327560"/>
              <a:ext cx="459647" cy="877026"/>
            </a:xfrm>
            <a:custGeom>
              <a:avLst/>
              <a:gdLst/>
              <a:ahLst/>
              <a:cxnLst/>
              <a:rect l="l" t="t" r="r" b="b"/>
              <a:pathLst>
                <a:path w="4439" h="8470" extrusionOk="0">
                  <a:moveTo>
                    <a:pt x="2234" y="1"/>
                  </a:moveTo>
                  <a:lnTo>
                    <a:pt x="1998" y="8122"/>
                  </a:lnTo>
                  <a:lnTo>
                    <a:pt x="1032" y="7562"/>
                  </a:lnTo>
                  <a:lnTo>
                    <a:pt x="620" y="6869"/>
                  </a:lnTo>
                  <a:lnTo>
                    <a:pt x="582" y="6893"/>
                  </a:lnTo>
                  <a:lnTo>
                    <a:pt x="953" y="7515"/>
                  </a:lnTo>
                  <a:lnTo>
                    <a:pt x="22" y="6976"/>
                  </a:lnTo>
                  <a:lnTo>
                    <a:pt x="12" y="6996"/>
                  </a:lnTo>
                  <a:lnTo>
                    <a:pt x="1" y="7015"/>
                  </a:lnTo>
                  <a:lnTo>
                    <a:pt x="10" y="7019"/>
                  </a:lnTo>
                  <a:lnTo>
                    <a:pt x="1998" y="8172"/>
                  </a:lnTo>
                  <a:lnTo>
                    <a:pt x="1989" y="8469"/>
                  </a:lnTo>
                  <a:lnTo>
                    <a:pt x="2446" y="8469"/>
                  </a:lnTo>
                  <a:lnTo>
                    <a:pt x="2393" y="6369"/>
                  </a:lnTo>
                  <a:lnTo>
                    <a:pt x="4436" y="4591"/>
                  </a:lnTo>
                  <a:lnTo>
                    <a:pt x="4439" y="4588"/>
                  </a:lnTo>
                  <a:lnTo>
                    <a:pt x="4424" y="4572"/>
                  </a:lnTo>
                  <a:lnTo>
                    <a:pt x="4410" y="4555"/>
                  </a:lnTo>
                  <a:lnTo>
                    <a:pt x="2391" y="6310"/>
                  </a:lnTo>
                  <a:lnTo>
                    <a:pt x="22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3142015" y="4883499"/>
              <a:ext cx="330006" cy="321093"/>
            </a:xfrm>
            <a:custGeom>
              <a:avLst/>
              <a:gdLst/>
              <a:ahLst/>
              <a:cxnLst/>
              <a:rect l="l" t="t" r="r" b="b"/>
              <a:pathLst>
                <a:path w="3187" h="3101" extrusionOk="0">
                  <a:moveTo>
                    <a:pt x="2804" y="1092"/>
                  </a:moveTo>
                  <a:lnTo>
                    <a:pt x="2804" y="1092"/>
                  </a:lnTo>
                  <a:cubicBezTo>
                    <a:pt x="2805" y="1092"/>
                    <a:pt x="2805" y="1093"/>
                    <a:pt x="2805" y="1093"/>
                  </a:cubicBezTo>
                  <a:lnTo>
                    <a:pt x="2805" y="1093"/>
                  </a:lnTo>
                  <a:lnTo>
                    <a:pt x="2805" y="1093"/>
                  </a:lnTo>
                  <a:lnTo>
                    <a:pt x="2804" y="1092"/>
                  </a:lnTo>
                  <a:close/>
                  <a:moveTo>
                    <a:pt x="3019" y="0"/>
                  </a:moveTo>
                  <a:lnTo>
                    <a:pt x="1212" y="1634"/>
                  </a:lnTo>
                  <a:lnTo>
                    <a:pt x="2788" y="1050"/>
                  </a:lnTo>
                  <a:lnTo>
                    <a:pt x="2804" y="1092"/>
                  </a:lnTo>
                  <a:lnTo>
                    <a:pt x="2804" y="1092"/>
                  </a:lnTo>
                  <a:cubicBezTo>
                    <a:pt x="2801" y="1054"/>
                    <a:pt x="2798" y="1017"/>
                    <a:pt x="2798" y="979"/>
                  </a:cubicBezTo>
                  <a:cubicBezTo>
                    <a:pt x="2793" y="734"/>
                    <a:pt x="2865" y="493"/>
                    <a:pt x="2936" y="258"/>
                  </a:cubicBezTo>
                  <a:cubicBezTo>
                    <a:pt x="2962" y="169"/>
                    <a:pt x="2991" y="86"/>
                    <a:pt x="3019" y="0"/>
                  </a:cubicBezTo>
                  <a:close/>
                  <a:moveTo>
                    <a:pt x="2805" y="1093"/>
                  </a:moveTo>
                  <a:lnTo>
                    <a:pt x="1124" y="1712"/>
                  </a:lnTo>
                  <a:lnTo>
                    <a:pt x="0" y="2729"/>
                  </a:lnTo>
                  <a:lnTo>
                    <a:pt x="3" y="3100"/>
                  </a:lnTo>
                  <a:lnTo>
                    <a:pt x="3136" y="3100"/>
                  </a:lnTo>
                  <a:cubicBezTo>
                    <a:pt x="3186" y="2755"/>
                    <a:pt x="3167" y="2398"/>
                    <a:pt x="3077" y="2060"/>
                  </a:cubicBezTo>
                  <a:cubicBezTo>
                    <a:pt x="2991" y="1735"/>
                    <a:pt x="2839" y="1424"/>
                    <a:pt x="2805" y="1093"/>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3027906" y="4011227"/>
              <a:ext cx="90086" cy="493703"/>
            </a:xfrm>
            <a:custGeom>
              <a:avLst/>
              <a:gdLst/>
              <a:ahLst/>
              <a:cxnLst/>
              <a:rect l="l" t="t" r="r" b="b"/>
              <a:pathLst>
                <a:path w="870" h="4768" extrusionOk="0">
                  <a:moveTo>
                    <a:pt x="869" y="1"/>
                  </a:moveTo>
                  <a:cubicBezTo>
                    <a:pt x="557" y="37"/>
                    <a:pt x="255" y="160"/>
                    <a:pt x="0" y="353"/>
                  </a:cubicBezTo>
                  <a:lnTo>
                    <a:pt x="0" y="4098"/>
                  </a:lnTo>
                  <a:lnTo>
                    <a:pt x="757" y="4767"/>
                  </a:lnTo>
                  <a:lnTo>
                    <a:pt x="869"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3140254" y="4579074"/>
              <a:ext cx="362002" cy="580887"/>
            </a:xfrm>
            <a:custGeom>
              <a:avLst/>
              <a:gdLst/>
              <a:ahLst/>
              <a:cxnLst/>
              <a:rect l="l" t="t" r="r" b="b"/>
              <a:pathLst>
                <a:path w="3496" h="5610" extrusionOk="0">
                  <a:moveTo>
                    <a:pt x="2377" y="0"/>
                  </a:moveTo>
                  <a:lnTo>
                    <a:pt x="684" y="2202"/>
                  </a:lnTo>
                  <a:lnTo>
                    <a:pt x="684" y="2202"/>
                  </a:lnTo>
                  <a:lnTo>
                    <a:pt x="2794" y="533"/>
                  </a:lnTo>
                  <a:lnTo>
                    <a:pt x="2820" y="569"/>
                  </a:lnTo>
                  <a:lnTo>
                    <a:pt x="1" y="2802"/>
                  </a:lnTo>
                  <a:lnTo>
                    <a:pt x="17" y="5609"/>
                  </a:lnTo>
                  <a:lnTo>
                    <a:pt x="3034" y="2881"/>
                  </a:lnTo>
                  <a:lnTo>
                    <a:pt x="3051" y="2898"/>
                  </a:lnTo>
                  <a:cubicBezTo>
                    <a:pt x="3265" y="2264"/>
                    <a:pt x="3496" y="1693"/>
                    <a:pt x="3148" y="1055"/>
                  </a:cubicBezTo>
                  <a:cubicBezTo>
                    <a:pt x="2941" y="669"/>
                    <a:pt x="2641" y="348"/>
                    <a:pt x="237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3027906" y="4862065"/>
              <a:ext cx="68859" cy="342527"/>
            </a:xfrm>
            <a:custGeom>
              <a:avLst/>
              <a:gdLst/>
              <a:ahLst/>
              <a:cxnLst/>
              <a:rect l="l" t="t" r="r" b="b"/>
              <a:pathLst>
                <a:path w="665" h="3308" extrusionOk="0">
                  <a:moveTo>
                    <a:pt x="0" y="0"/>
                  </a:moveTo>
                  <a:lnTo>
                    <a:pt x="0" y="3307"/>
                  </a:lnTo>
                  <a:lnTo>
                    <a:pt x="600" y="3307"/>
                  </a:lnTo>
                  <a:lnTo>
                    <a:pt x="664" y="531"/>
                  </a:lnTo>
                  <a:lnTo>
                    <a:pt x="0"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3126690" y="4010191"/>
              <a:ext cx="173649" cy="293550"/>
            </a:xfrm>
            <a:custGeom>
              <a:avLst/>
              <a:gdLst/>
              <a:ahLst/>
              <a:cxnLst/>
              <a:rect l="l" t="t" r="r" b="b"/>
              <a:pathLst>
                <a:path w="1677" h="2835" extrusionOk="0">
                  <a:moveTo>
                    <a:pt x="104" y="0"/>
                  </a:moveTo>
                  <a:cubicBezTo>
                    <a:pt x="69" y="0"/>
                    <a:pt x="35" y="2"/>
                    <a:pt x="1" y="4"/>
                  </a:cubicBezTo>
                  <a:lnTo>
                    <a:pt x="84" y="8"/>
                  </a:lnTo>
                  <a:lnTo>
                    <a:pt x="101" y="2835"/>
                  </a:lnTo>
                  <a:lnTo>
                    <a:pt x="910" y="2032"/>
                  </a:lnTo>
                  <a:lnTo>
                    <a:pt x="1258" y="1025"/>
                  </a:lnTo>
                  <a:lnTo>
                    <a:pt x="1301" y="1039"/>
                  </a:lnTo>
                  <a:lnTo>
                    <a:pt x="982" y="1961"/>
                  </a:lnTo>
                  <a:lnTo>
                    <a:pt x="982" y="1961"/>
                  </a:lnTo>
                  <a:lnTo>
                    <a:pt x="1663" y="1289"/>
                  </a:lnTo>
                  <a:lnTo>
                    <a:pt x="1677" y="1306"/>
                  </a:lnTo>
                  <a:cubicBezTo>
                    <a:pt x="1577" y="977"/>
                    <a:pt x="1417" y="675"/>
                    <a:pt x="1170" y="437"/>
                  </a:cubicBezTo>
                  <a:cubicBezTo>
                    <a:pt x="858" y="134"/>
                    <a:pt x="480" y="0"/>
                    <a:pt x="104"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3027906" y="4441668"/>
              <a:ext cx="78489" cy="469784"/>
            </a:xfrm>
            <a:custGeom>
              <a:avLst/>
              <a:gdLst/>
              <a:ahLst/>
              <a:cxnLst/>
              <a:rect l="l" t="t" r="r" b="b"/>
              <a:pathLst>
                <a:path w="758" h="4537" extrusionOk="0">
                  <a:moveTo>
                    <a:pt x="0" y="1"/>
                  </a:moveTo>
                  <a:lnTo>
                    <a:pt x="0" y="4003"/>
                  </a:lnTo>
                  <a:lnTo>
                    <a:pt x="667" y="4536"/>
                  </a:lnTo>
                  <a:lnTo>
                    <a:pt x="757" y="670"/>
                  </a:lnTo>
                  <a:lnTo>
                    <a:pt x="0"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3203936" y="4147804"/>
              <a:ext cx="108725" cy="96297"/>
            </a:xfrm>
            <a:custGeom>
              <a:avLst/>
              <a:gdLst/>
              <a:ahLst/>
              <a:cxnLst/>
              <a:rect l="l" t="t" r="r" b="b"/>
              <a:pathLst>
                <a:path w="1050" h="930" extrusionOk="0">
                  <a:moveTo>
                    <a:pt x="938" y="1"/>
                  </a:moveTo>
                  <a:lnTo>
                    <a:pt x="205" y="727"/>
                  </a:lnTo>
                  <a:lnTo>
                    <a:pt x="186" y="782"/>
                  </a:lnTo>
                  <a:lnTo>
                    <a:pt x="160" y="772"/>
                  </a:lnTo>
                  <a:lnTo>
                    <a:pt x="0" y="929"/>
                  </a:lnTo>
                  <a:lnTo>
                    <a:pt x="1040" y="525"/>
                  </a:lnTo>
                  <a:lnTo>
                    <a:pt x="1050" y="546"/>
                  </a:lnTo>
                  <a:cubicBezTo>
                    <a:pt x="1026" y="360"/>
                    <a:pt x="990" y="177"/>
                    <a:pt x="938"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3137045" y="4206515"/>
              <a:ext cx="248410" cy="656889"/>
            </a:xfrm>
            <a:custGeom>
              <a:avLst/>
              <a:gdLst/>
              <a:ahLst/>
              <a:cxnLst/>
              <a:rect l="l" t="t" r="r" b="b"/>
              <a:pathLst>
                <a:path w="2399" h="6344" extrusionOk="0">
                  <a:moveTo>
                    <a:pt x="1698" y="1"/>
                  </a:moveTo>
                  <a:lnTo>
                    <a:pt x="565" y="441"/>
                  </a:lnTo>
                  <a:lnTo>
                    <a:pt x="8" y="991"/>
                  </a:lnTo>
                  <a:lnTo>
                    <a:pt x="1" y="984"/>
                  </a:lnTo>
                  <a:lnTo>
                    <a:pt x="32" y="6343"/>
                  </a:lnTo>
                  <a:lnTo>
                    <a:pt x="572" y="5915"/>
                  </a:lnTo>
                  <a:lnTo>
                    <a:pt x="2375" y="3569"/>
                  </a:lnTo>
                  <a:lnTo>
                    <a:pt x="2398" y="3586"/>
                  </a:lnTo>
                  <a:cubicBezTo>
                    <a:pt x="2251" y="3393"/>
                    <a:pt x="2115" y="3196"/>
                    <a:pt x="2013" y="2974"/>
                  </a:cubicBezTo>
                  <a:cubicBezTo>
                    <a:pt x="1686" y="2272"/>
                    <a:pt x="1746" y="1465"/>
                    <a:pt x="1739" y="693"/>
                  </a:cubicBezTo>
                  <a:cubicBezTo>
                    <a:pt x="1739" y="465"/>
                    <a:pt x="1727" y="231"/>
                    <a:pt x="1698"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3027906" y="4010295"/>
              <a:ext cx="429722" cy="1194288"/>
            </a:xfrm>
            <a:custGeom>
              <a:avLst/>
              <a:gdLst/>
              <a:ahLst/>
              <a:cxnLst/>
              <a:rect l="l" t="t" r="r" b="b"/>
              <a:pathLst>
                <a:path w="4150" h="11534" extrusionOk="0">
                  <a:moveTo>
                    <a:pt x="871" y="0"/>
                  </a:moveTo>
                  <a:lnTo>
                    <a:pt x="869" y="10"/>
                  </a:lnTo>
                  <a:lnTo>
                    <a:pt x="757" y="4776"/>
                  </a:lnTo>
                  <a:lnTo>
                    <a:pt x="0" y="4107"/>
                  </a:lnTo>
                  <a:lnTo>
                    <a:pt x="0" y="4167"/>
                  </a:lnTo>
                  <a:lnTo>
                    <a:pt x="757" y="4836"/>
                  </a:lnTo>
                  <a:lnTo>
                    <a:pt x="667" y="8702"/>
                  </a:lnTo>
                  <a:lnTo>
                    <a:pt x="0" y="8169"/>
                  </a:lnTo>
                  <a:lnTo>
                    <a:pt x="0" y="8226"/>
                  </a:lnTo>
                  <a:lnTo>
                    <a:pt x="664" y="8757"/>
                  </a:lnTo>
                  <a:lnTo>
                    <a:pt x="600" y="11533"/>
                  </a:lnTo>
                  <a:lnTo>
                    <a:pt x="1105" y="11533"/>
                  </a:lnTo>
                  <a:lnTo>
                    <a:pt x="1102" y="11162"/>
                  </a:lnTo>
                  <a:lnTo>
                    <a:pt x="2226" y="10145"/>
                  </a:lnTo>
                  <a:lnTo>
                    <a:pt x="3907" y="9526"/>
                  </a:lnTo>
                  <a:lnTo>
                    <a:pt x="3890" y="9483"/>
                  </a:lnTo>
                  <a:lnTo>
                    <a:pt x="2314" y="10067"/>
                  </a:lnTo>
                  <a:lnTo>
                    <a:pt x="4121" y="8433"/>
                  </a:lnTo>
                  <a:lnTo>
                    <a:pt x="4150" y="8407"/>
                  </a:lnTo>
                  <a:lnTo>
                    <a:pt x="4136" y="8391"/>
                  </a:lnTo>
                  <a:lnTo>
                    <a:pt x="4119" y="8374"/>
                  </a:lnTo>
                  <a:lnTo>
                    <a:pt x="1102" y="11102"/>
                  </a:lnTo>
                  <a:lnTo>
                    <a:pt x="1086" y="8295"/>
                  </a:lnTo>
                  <a:lnTo>
                    <a:pt x="3905" y="6062"/>
                  </a:lnTo>
                  <a:lnTo>
                    <a:pt x="3879" y="6026"/>
                  </a:lnTo>
                  <a:lnTo>
                    <a:pt x="1769" y="7695"/>
                  </a:lnTo>
                  <a:lnTo>
                    <a:pt x="1769" y="7695"/>
                  </a:lnTo>
                  <a:lnTo>
                    <a:pt x="3462" y="5493"/>
                  </a:lnTo>
                  <a:lnTo>
                    <a:pt x="3464" y="5491"/>
                  </a:lnTo>
                  <a:lnTo>
                    <a:pt x="3452" y="5481"/>
                  </a:lnTo>
                  <a:lnTo>
                    <a:pt x="3429" y="5464"/>
                  </a:lnTo>
                  <a:lnTo>
                    <a:pt x="1626" y="7810"/>
                  </a:lnTo>
                  <a:lnTo>
                    <a:pt x="1086" y="8238"/>
                  </a:lnTo>
                  <a:lnTo>
                    <a:pt x="1055" y="2879"/>
                  </a:lnTo>
                  <a:lnTo>
                    <a:pt x="1062" y="2886"/>
                  </a:lnTo>
                  <a:lnTo>
                    <a:pt x="1621" y="2336"/>
                  </a:lnTo>
                  <a:lnTo>
                    <a:pt x="2752" y="1896"/>
                  </a:lnTo>
                  <a:lnTo>
                    <a:pt x="2757" y="1896"/>
                  </a:lnTo>
                  <a:lnTo>
                    <a:pt x="2750" y="1874"/>
                  </a:lnTo>
                  <a:lnTo>
                    <a:pt x="2743" y="1853"/>
                  </a:lnTo>
                  <a:lnTo>
                    <a:pt x="1700" y="2257"/>
                  </a:lnTo>
                  <a:lnTo>
                    <a:pt x="1860" y="2100"/>
                  </a:lnTo>
                  <a:lnTo>
                    <a:pt x="1886" y="2110"/>
                  </a:lnTo>
                  <a:lnTo>
                    <a:pt x="1905" y="2055"/>
                  </a:lnTo>
                  <a:lnTo>
                    <a:pt x="2638" y="1329"/>
                  </a:lnTo>
                  <a:lnTo>
                    <a:pt x="2648" y="1322"/>
                  </a:lnTo>
                  <a:lnTo>
                    <a:pt x="2631" y="1305"/>
                  </a:lnTo>
                  <a:lnTo>
                    <a:pt x="2617" y="1288"/>
                  </a:lnTo>
                  <a:lnTo>
                    <a:pt x="1936" y="1960"/>
                  </a:lnTo>
                  <a:lnTo>
                    <a:pt x="1936" y="1960"/>
                  </a:lnTo>
                  <a:lnTo>
                    <a:pt x="2255" y="1038"/>
                  </a:lnTo>
                  <a:lnTo>
                    <a:pt x="2212" y="1024"/>
                  </a:lnTo>
                  <a:lnTo>
                    <a:pt x="1864" y="2031"/>
                  </a:lnTo>
                  <a:lnTo>
                    <a:pt x="1055" y="2834"/>
                  </a:lnTo>
                  <a:lnTo>
                    <a:pt x="1038" y="7"/>
                  </a:lnTo>
                  <a:lnTo>
                    <a:pt x="955" y="3"/>
                  </a:lnTo>
                  <a:lnTo>
                    <a:pt x="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4430860" y="3417390"/>
              <a:ext cx="239505" cy="721398"/>
            </a:xfrm>
            <a:custGeom>
              <a:avLst/>
              <a:gdLst/>
              <a:ahLst/>
              <a:cxnLst/>
              <a:rect l="l" t="t" r="r" b="b"/>
              <a:pathLst>
                <a:path w="2313" h="6967" extrusionOk="0">
                  <a:moveTo>
                    <a:pt x="470" y="0"/>
                  </a:moveTo>
                  <a:cubicBezTo>
                    <a:pt x="239" y="405"/>
                    <a:pt x="89" y="857"/>
                    <a:pt x="32" y="1324"/>
                  </a:cubicBezTo>
                  <a:cubicBezTo>
                    <a:pt x="32" y="1341"/>
                    <a:pt x="29" y="1355"/>
                    <a:pt x="27" y="1369"/>
                  </a:cubicBezTo>
                  <a:cubicBezTo>
                    <a:pt x="1" y="1610"/>
                    <a:pt x="1" y="1853"/>
                    <a:pt x="24" y="2093"/>
                  </a:cubicBezTo>
                  <a:cubicBezTo>
                    <a:pt x="27" y="2107"/>
                    <a:pt x="29" y="2122"/>
                    <a:pt x="29" y="2138"/>
                  </a:cubicBezTo>
                  <a:cubicBezTo>
                    <a:pt x="53" y="2331"/>
                    <a:pt x="93" y="2522"/>
                    <a:pt x="151" y="2710"/>
                  </a:cubicBezTo>
                  <a:cubicBezTo>
                    <a:pt x="429" y="3615"/>
                    <a:pt x="905" y="4479"/>
                    <a:pt x="712" y="5462"/>
                  </a:cubicBezTo>
                  <a:lnTo>
                    <a:pt x="729" y="5448"/>
                  </a:lnTo>
                  <a:lnTo>
                    <a:pt x="2131" y="6967"/>
                  </a:lnTo>
                  <a:lnTo>
                    <a:pt x="2231" y="3138"/>
                  </a:lnTo>
                  <a:lnTo>
                    <a:pt x="208" y="800"/>
                  </a:lnTo>
                  <a:lnTo>
                    <a:pt x="241" y="772"/>
                  </a:lnTo>
                  <a:lnTo>
                    <a:pt x="934" y="1569"/>
                  </a:lnTo>
                  <a:lnTo>
                    <a:pt x="934" y="1569"/>
                  </a:lnTo>
                  <a:lnTo>
                    <a:pt x="805" y="553"/>
                  </a:lnTo>
                  <a:lnTo>
                    <a:pt x="851" y="548"/>
                  </a:lnTo>
                  <a:lnTo>
                    <a:pt x="986" y="1631"/>
                  </a:lnTo>
                  <a:lnTo>
                    <a:pt x="2234" y="3072"/>
                  </a:lnTo>
                  <a:lnTo>
                    <a:pt x="2312"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4244476" y="4216352"/>
              <a:ext cx="399279" cy="516379"/>
            </a:xfrm>
            <a:custGeom>
              <a:avLst/>
              <a:gdLst/>
              <a:ahLst/>
              <a:cxnLst/>
              <a:rect l="l" t="t" r="r" b="b"/>
              <a:pathLst>
                <a:path w="3856" h="4987" extrusionOk="0">
                  <a:moveTo>
                    <a:pt x="853" y="1"/>
                  </a:moveTo>
                  <a:lnTo>
                    <a:pt x="853" y="1"/>
                  </a:lnTo>
                  <a:cubicBezTo>
                    <a:pt x="774" y="96"/>
                    <a:pt x="703" y="194"/>
                    <a:pt x="639" y="294"/>
                  </a:cubicBezTo>
                  <a:cubicBezTo>
                    <a:pt x="246" y="910"/>
                    <a:pt x="1" y="1634"/>
                    <a:pt x="91" y="2372"/>
                  </a:cubicBezTo>
                  <a:lnTo>
                    <a:pt x="103" y="2353"/>
                  </a:lnTo>
                  <a:lnTo>
                    <a:pt x="3781" y="4986"/>
                  </a:lnTo>
                  <a:lnTo>
                    <a:pt x="3855" y="2122"/>
                  </a:lnTo>
                  <a:lnTo>
                    <a:pt x="3189" y="1325"/>
                  </a:lnTo>
                  <a:lnTo>
                    <a:pt x="3186" y="1327"/>
                  </a:lnTo>
                  <a:lnTo>
                    <a:pt x="841" y="20"/>
                  </a:lnTo>
                  <a:lnTo>
                    <a:pt x="853"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4334251" y="3985858"/>
              <a:ext cx="317166" cy="443380"/>
            </a:xfrm>
            <a:custGeom>
              <a:avLst/>
              <a:gdLst/>
              <a:ahLst/>
              <a:cxnLst/>
              <a:rect l="l" t="t" r="r" b="b"/>
              <a:pathLst>
                <a:path w="3063" h="4282" extrusionOk="0">
                  <a:moveTo>
                    <a:pt x="1641" y="1"/>
                  </a:moveTo>
                  <a:cubicBezTo>
                    <a:pt x="1445" y="927"/>
                    <a:pt x="579" y="1508"/>
                    <a:pt x="0" y="2208"/>
                  </a:cubicBezTo>
                  <a:lnTo>
                    <a:pt x="2245" y="3462"/>
                  </a:lnTo>
                  <a:lnTo>
                    <a:pt x="634" y="1536"/>
                  </a:lnTo>
                  <a:lnTo>
                    <a:pt x="667" y="1508"/>
                  </a:lnTo>
                  <a:lnTo>
                    <a:pt x="1384" y="2362"/>
                  </a:lnTo>
                  <a:lnTo>
                    <a:pt x="1238" y="1470"/>
                  </a:lnTo>
                  <a:lnTo>
                    <a:pt x="1281" y="1462"/>
                  </a:lnTo>
                  <a:lnTo>
                    <a:pt x="1441" y="2429"/>
                  </a:lnTo>
                  <a:lnTo>
                    <a:pt x="2991" y="4281"/>
                  </a:lnTo>
                  <a:lnTo>
                    <a:pt x="3062" y="1541"/>
                  </a:lnTo>
                  <a:lnTo>
                    <a:pt x="2495" y="929"/>
                  </a:lnTo>
                  <a:lnTo>
                    <a:pt x="1853" y="753"/>
                  </a:lnTo>
                  <a:lnTo>
                    <a:pt x="1865" y="710"/>
                  </a:lnTo>
                  <a:lnTo>
                    <a:pt x="2438" y="867"/>
                  </a:lnTo>
                  <a:lnTo>
                    <a:pt x="2438" y="867"/>
                  </a:lnTo>
                  <a:lnTo>
                    <a:pt x="1641"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4702567" y="3581096"/>
              <a:ext cx="112453" cy="723158"/>
            </a:xfrm>
            <a:custGeom>
              <a:avLst/>
              <a:gdLst/>
              <a:ahLst/>
              <a:cxnLst/>
              <a:rect l="l" t="t" r="r" b="b"/>
              <a:pathLst>
                <a:path w="1086" h="6984" extrusionOk="0">
                  <a:moveTo>
                    <a:pt x="1086" y="0"/>
                  </a:moveTo>
                  <a:lnTo>
                    <a:pt x="0" y="1041"/>
                  </a:lnTo>
                  <a:lnTo>
                    <a:pt x="107" y="6983"/>
                  </a:lnTo>
                  <a:lnTo>
                    <a:pt x="1086" y="6131"/>
                  </a:lnTo>
                  <a:lnTo>
                    <a:pt x="1086"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4254313" y="4464862"/>
              <a:ext cx="381573" cy="739725"/>
            </a:xfrm>
            <a:custGeom>
              <a:avLst/>
              <a:gdLst/>
              <a:ahLst/>
              <a:cxnLst/>
              <a:rect l="l" t="t" r="r" b="b"/>
              <a:pathLst>
                <a:path w="3685" h="7144" extrusionOk="0">
                  <a:moveTo>
                    <a:pt x="1" y="1"/>
                  </a:moveTo>
                  <a:cubicBezTo>
                    <a:pt x="94" y="694"/>
                    <a:pt x="472" y="1324"/>
                    <a:pt x="963" y="1822"/>
                  </a:cubicBezTo>
                  <a:cubicBezTo>
                    <a:pt x="1415" y="2279"/>
                    <a:pt x="1991" y="2682"/>
                    <a:pt x="2146" y="3303"/>
                  </a:cubicBezTo>
                  <a:cubicBezTo>
                    <a:pt x="2301" y="3922"/>
                    <a:pt x="1984" y="4558"/>
                    <a:pt x="1968" y="5196"/>
                  </a:cubicBezTo>
                  <a:cubicBezTo>
                    <a:pt x="1951" y="5805"/>
                    <a:pt x="2217" y="6398"/>
                    <a:pt x="2591" y="6881"/>
                  </a:cubicBezTo>
                  <a:cubicBezTo>
                    <a:pt x="2660" y="6972"/>
                    <a:pt x="2734" y="7060"/>
                    <a:pt x="2810" y="7143"/>
                  </a:cubicBezTo>
                  <a:lnTo>
                    <a:pt x="3567" y="7143"/>
                  </a:lnTo>
                  <a:lnTo>
                    <a:pt x="3684" y="2639"/>
                  </a:lnTo>
                  <a:lnTo>
                    <a:pt x="1"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4724208" y="4845809"/>
              <a:ext cx="90811" cy="313120"/>
            </a:xfrm>
            <a:custGeom>
              <a:avLst/>
              <a:gdLst/>
              <a:ahLst/>
              <a:cxnLst/>
              <a:rect l="l" t="t" r="r" b="b"/>
              <a:pathLst>
                <a:path w="877" h="3024" extrusionOk="0">
                  <a:moveTo>
                    <a:pt x="877" y="0"/>
                  </a:moveTo>
                  <a:lnTo>
                    <a:pt x="1" y="605"/>
                  </a:lnTo>
                  <a:lnTo>
                    <a:pt x="46" y="3024"/>
                  </a:lnTo>
                  <a:cubicBezTo>
                    <a:pt x="327" y="2864"/>
                    <a:pt x="606" y="2698"/>
                    <a:pt x="877" y="2521"/>
                  </a:cubicBezTo>
                  <a:lnTo>
                    <a:pt x="877"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4713646" y="4221840"/>
              <a:ext cx="101373" cy="681223"/>
            </a:xfrm>
            <a:custGeom>
              <a:avLst/>
              <a:gdLst/>
              <a:ahLst/>
              <a:cxnLst/>
              <a:rect l="l" t="t" r="r" b="b"/>
              <a:pathLst>
                <a:path w="979" h="6579" extrusionOk="0">
                  <a:moveTo>
                    <a:pt x="979" y="0"/>
                  </a:moveTo>
                  <a:lnTo>
                    <a:pt x="0" y="852"/>
                  </a:lnTo>
                  <a:lnTo>
                    <a:pt x="103" y="6578"/>
                  </a:lnTo>
                  <a:lnTo>
                    <a:pt x="979" y="5971"/>
                  </a:lnTo>
                  <a:lnTo>
                    <a:pt x="979"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4697907" y="3417390"/>
              <a:ext cx="117112" cy="265075"/>
            </a:xfrm>
            <a:custGeom>
              <a:avLst/>
              <a:gdLst/>
              <a:ahLst/>
              <a:cxnLst/>
              <a:rect l="l" t="t" r="r" b="b"/>
              <a:pathLst>
                <a:path w="1131" h="2560" extrusionOk="0">
                  <a:moveTo>
                    <a:pt x="0" y="0"/>
                  </a:moveTo>
                  <a:lnTo>
                    <a:pt x="45" y="2560"/>
                  </a:lnTo>
                  <a:lnTo>
                    <a:pt x="1131" y="1519"/>
                  </a:lnTo>
                  <a:lnTo>
                    <a:pt x="113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4252346" y="3417390"/>
              <a:ext cx="562677" cy="1787187"/>
            </a:xfrm>
            <a:custGeom>
              <a:avLst/>
              <a:gdLst/>
              <a:ahLst/>
              <a:cxnLst/>
              <a:rect l="l" t="t" r="r" b="b"/>
              <a:pathLst>
                <a:path w="5434" h="17260" extrusionOk="0">
                  <a:moveTo>
                    <a:pt x="4036" y="0"/>
                  </a:moveTo>
                  <a:lnTo>
                    <a:pt x="3958" y="3072"/>
                  </a:lnTo>
                  <a:lnTo>
                    <a:pt x="2710" y="1631"/>
                  </a:lnTo>
                  <a:lnTo>
                    <a:pt x="2575" y="548"/>
                  </a:lnTo>
                  <a:lnTo>
                    <a:pt x="2529" y="555"/>
                  </a:lnTo>
                  <a:lnTo>
                    <a:pt x="2658" y="1569"/>
                  </a:lnTo>
                  <a:lnTo>
                    <a:pt x="1965" y="772"/>
                  </a:lnTo>
                  <a:lnTo>
                    <a:pt x="1932" y="800"/>
                  </a:lnTo>
                  <a:lnTo>
                    <a:pt x="3955" y="3138"/>
                  </a:lnTo>
                  <a:lnTo>
                    <a:pt x="3855" y="6967"/>
                  </a:lnTo>
                  <a:lnTo>
                    <a:pt x="2453" y="5448"/>
                  </a:lnTo>
                  <a:lnTo>
                    <a:pt x="2436" y="5462"/>
                  </a:lnTo>
                  <a:lnTo>
                    <a:pt x="2420" y="5479"/>
                  </a:lnTo>
                  <a:lnTo>
                    <a:pt x="2429" y="5491"/>
                  </a:lnTo>
                  <a:lnTo>
                    <a:pt x="3229" y="6357"/>
                  </a:lnTo>
                  <a:lnTo>
                    <a:pt x="2656" y="6200"/>
                  </a:lnTo>
                  <a:lnTo>
                    <a:pt x="2644" y="6243"/>
                  </a:lnTo>
                  <a:lnTo>
                    <a:pt x="3286" y="6419"/>
                  </a:lnTo>
                  <a:lnTo>
                    <a:pt x="3853" y="7031"/>
                  </a:lnTo>
                  <a:lnTo>
                    <a:pt x="3782" y="9771"/>
                  </a:lnTo>
                  <a:lnTo>
                    <a:pt x="2232" y="7919"/>
                  </a:lnTo>
                  <a:lnTo>
                    <a:pt x="2072" y="6952"/>
                  </a:lnTo>
                  <a:lnTo>
                    <a:pt x="2029" y="6960"/>
                  </a:lnTo>
                  <a:lnTo>
                    <a:pt x="2175" y="7852"/>
                  </a:lnTo>
                  <a:lnTo>
                    <a:pt x="1458" y="6998"/>
                  </a:lnTo>
                  <a:lnTo>
                    <a:pt x="1425" y="7026"/>
                  </a:lnTo>
                  <a:lnTo>
                    <a:pt x="3036" y="8950"/>
                  </a:lnTo>
                  <a:lnTo>
                    <a:pt x="791" y="7698"/>
                  </a:lnTo>
                  <a:lnTo>
                    <a:pt x="787" y="7695"/>
                  </a:lnTo>
                  <a:lnTo>
                    <a:pt x="777" y="7714"/>
                  </a:lnTo>
                  <a:lnTo>
                    <a:pt x="765" y="7736"/>
                  </a:lnTo>
                  <a:lnTo>
                    <a:pt x="3110" y="9043"/>
                  </a:lnTo>
                  <a:lnTo>
                    <a:pt x="3113" y="9041"/>
                  </a:lnTo>
                  <a:lnTo>
                    <a:pt x="3779" y="9838"/>
                  </a:lnTo>
                  <a:lnTo>
                    <a:pt x="3705" y="12702"/>
                  </a:lnTo>
                  <a:lnTo>
                    <a:pt x="27" y="10069"/>
                  </a:lnTo>
                  <a:lnTo>
                    <a:pt x="15" y="10088"/>
                  </a:lnTo>
                  <a:lnTo>
                    <a:pt x="1" y="10105"/>
                  </a:lnTo>
                  <a:lnTo>
                    <a:pt x="20" y="10117"/>
                  </a:lnTo>
                  <a:lnTo>
                    <a:pt x="3703" y="12755"/>
                  </a:lnTo>
                  <a:lnTo>
                    <a:pt x="3586" y="17259"/>
                  </a:lnTo>
                  <a:lnTo>
                    <a:pt x="4610" y="17259"/>
                  </a:lnTo>
                  <a:lnTo>
                    <a:pt x="4603" y="16819"/>
                  </a:lnTo>
                  <a:lnTo>
                    <a:pt x="4558" y="14400"/>
                  </a:lnTo>
                  <a:lnTo>
                    <a:pt x="5434" y="13795"/>
                  </a:lnTo>
                  <a:lnTo>
                    <a:pt x="5434" y="13740"/>
                  </a:lnTo>
                  <a:lnTo>
                    <a:pt x="4558" y="14347"/>
                  </a:lnTo>
                  <a:lnTo>
                    <a:pt x="4455" y="8621"/>
                  </a:lnTo>
                  <a:lnTo>
                    <a:pt x="5434" y="7769"/>
                  </a:lnTo>
                  <a:lnTo>
                    <a:pt x="5434" y="7712"/>
                  </a:lnTo>
                  <a:lnTo>
                    <a:pt x="4455" y="8564"/>
                  </a:lnTo>
                  <a:lnTo>
                    <a:pt x="4348" y="2622"/>
                  </a:lnTo>
                  <a:lnTo>
                    <a:pt x="5434" y="1581"/>
                  </a:lnTo>
                  <a:lnTo>
                    <a:pt x="5434" y="1519"/>
                  </a:lnTo>
                  <a:lnTo>
                    <a:pt x="4348" y="2560"/>
                  </a:lnTo>
                  <a:lnTo>
                    <a:pt x="4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3052758" y="3650058"/>
              <a:ext cx="464825" cy="156664"/>
            </a:xfrm>
            <a:custGeom>
              <a:avLst/>
              <a:gdLst/>
              <a:ahLst/>
              <a:cxnLst/>
              <a:rect l="l" t="t" r="r" b="b"/>
              <a:pathLst>
                <a:path w="4489" h="1513" extrusionOk="0">
                  <a:moveTo>
                    <a:pt x="2288" y="1"/>
                  </a:moveTo>
                  <a:cubicBezTo>
                    <a:pt x="2266" y="1"/>
                    <a:pt x="2244" y="2"/>
                    <a:pt x="2222" y="3"/>
                  </a:cubicBezTo>
                  <a:cubicBezTo>
                    <a:pt x="1727" y="37"/>
                    <a:pt x="1546" y="379"/>
                    <a:pt x="1412" y="632"/>
                  </a:cubicBezTo>
                  <a:cubicBezTo>
                    <a:pt x="1351" y="746"/>
                    <a:pt x="1298" y="846"/>
                    <a:pt x="1229" y="894"/>
                  </a:cubicBezTo>
                  <a:cubicBezTo>
                    <a:pt x="1187" y="921"/>
                    <a:pt x="1152" y="932"/>
                    <a:pt x="1119" y="932"/>
                  </a:cubicBezTo>
                  <a:cubicBezTo>
                    <a:pt x="1063" y="932"/>
                    <a:pt x="1015" y="901"/>
                    <a:pt x="960" y="865"/>
                  </a:cubicBezTo>
                  <a:cubicBezTo>
                    <a:pt x="867" y="803"/>
                    <a:pt x="743" y="720"/>
                    <a:pt x="498" y="720"/>
                  </a:cubicBezTo>
                  <a:cubicBezTo>
                    <a:pt x="470" y="720"/>
                    <a:pt x="439" y="722"/>
                    <a:pt x="405" y="725"/>
                  </a:cubicBezTo>
                  <a:cubicBezTo>
                    <a:pt x="101" y="746"/>
                    <a:pt x="1" y="984"/>
                    <a:pt x="8" y="1179"/>
                  </a:cubicBezTo>
                  <a:cubicBezTo>
                    <a:pt x="12" y="1341"/>
                    <a:pt x="98" y="1513"/>
                    <a:pt x="246" y="1513"/>
                  </a:cubicBezTo>
                  <a:lnTo>
                    <a:pt x="4488" y="1513"/>
                  </a:lnTo>
                  <a:cubicBezTo>
                    <a:pt x="4431" y="1415"/>
                    <a:pt x="4236" y="1134"/>
                    <a:pt x="3934" y="1122"/>
                  </a:cubicBezTo>
                  <a:cubicBezTo>
                    <a:pt x="3921" y="1122"/>
                    <a:pt x="3909" y="1122"/>
                    <a:pt x="3897" y="1122"/>
                  </a:cubicBezTo>
                  <a:cubicBezTo>
                    <a:pt x="3761" y="1122"/>
                    <a:pt x="3670" y="1146"/>
                    <a:pt x="3593" y="1168"/>
                  </a:cubicBezTo>
                  <a:cubicBezTo>
                    <a:pt x="3539" y="1183"/>
                    <a:pt x="3489" y="1197"/>
                    <a:pt x="3435" y="1197"/>
                  </a:cubicBezTo>
                  <a:cubicBezTo>
                    <a:pt x="3380" y="1197"/>
                    <a:pt x="3321" y="1183"/>
                    <a:pt x="3246" y="1144"/>
                  </a:cubicBezTo>
                  <a:cubicBezTo>
                    <a:pt x="3153" y="1096"/>
                    <a:pt x="3108" y="953"/>
                    <a:pt x="3048" y="772"/>
                  </a:cubicBezTo>
                  <a:cubicBezTo>
                    <a:pt x="2934" y="427"/>
                    <a:pt x="2795" y="1"/>
                    <a:pt x="2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3047787" y="3645709"/>
              <a:ext cx="476215" cy="165672"/>
            </a:xfrm>
            <a:custGeom>
              <a:avLst/>
              <a:gdLst/>
              <a:ahLst/>
              <a:cxnLst/>
              <a:rect l="l" t="t" r="r" b="b"/>
              <a:pathLst>
                <a:path w="4599" h="1600" extrusionOk="0">
                  <a:moveTo>
                    <a:pt x="2334" y="43"/>
                  </a:moveTo>
                  <a:cubicBezTo>
                    <a:pt x="2843" y="43"/>
                    <a:pt x="2982" y="469"/>
                    <a:pt x="3094" y="814"/>
                  </a:cubicBezTo>
                  <a:cubicBezTo>
                    <a:pt x="3153" y="995"/>
                    <a:pt x="3201" y="1138"/>
                    <a:pt x="3294" y="1188"/>
                  </a:cubicBezTo>
                  <a:cubicBezTo>
                    <a:pt x="3367" y="1227"/>
                    <a:pt x="3426" y="1240"/>
                    <a:pt x="3479" y="1240"/>
                  </a:cubicBezTo>
                  <a:cubicBezTo>
                    <a:pt x="3535" y="1240"/>
                    <a:pt x="3585" y="1225"/>
                    <a:pt x="3641" y="1210"/>
                  </a:cubicBezTo>
                  <a:cubicBezTo>
                    <a:pt x="3716" y="1188"/>
                    <a:pt x="3808" y="1164"/>
                    <a:pt x="3945" y="1164"/>
                  </a:cubicBezTo>
                  <a:cubicBezTo>
                    <a:pt x="3957" y="1164"/>
                    <a:pt x="3969" y="1164"/>
                    <a:pt x="3982" y="1164"/>
                  </a:cubicBezTo>
                  <a:cubicBezTo>
                    <a:pt x="4284" y="1176"/>
                    <a:pt x="4477" y="1457"/>
                    <a:pt x="4536" y="1555"/>
                  </a:cubicBezTo>
                  <a:lnTo>
                    <a:pt x="294" y="1555"/>
                  </a:lnTo>
                  <a:cubicBezTo>
                    <a:pt x="146" y="1555"/>
                    <a:pt x="60" y="1383"/>
                    <a:pt x="56" y="1221"/>
                  </a:cubicBezTo>
                  <a:cubicBezTo>
                    <a:pt x="46" y="1026"/>
                    <a:pt x="146" y="788"/>
                    <a:pt x="453" y="767"/>
                  </a:cubicBezTo>
                  <a:cubicBezTo>
                    <a:pt x="487" y="764"/>
                    <a:pt x="515" y="762"/>
                    <a:pt x="546" y="762"/>
                  </a:cubicBezTo>
                  <a:cubicBezTo>
                    <a:pt x="789" y="762"/>
                    <a:pt x="915" y="845"/>
                    <a:pt x="1008" y="907"/>
                  </a:cubicBezTo>
                  <a:cubicBezTo>
                    <a:pt x="1063" y="943"/>
                    <a:pt x="1111" y="974"/>
                    <a:pt x="1166" y="974"/>
                  </a:cubicBezTo>
                  <a:cubicBezTo>
                    <a:pt x="1199" y="974"/>
                    <a:pt x="1234" y="963"/>
                    <a:pt x="1275" y="936"/>
                  </a:cubicBezTo>
                  <a:cubicBezTo>
                    <a:pt x="1346" y="888"/>
                    <a:pt x="1399" y="788"/>
                    <a:pt x="1460" y="674"/>
                  </a:cubicBezTo>
                  <a:cubicBezTo>
                    <a:pt x="1594" y="424"/>
                    <a:pt x="1775" y="81"/>
                    <a:pt x="2268" y="45"/>
                  </a:cubicBezTo>
                  <a:cubicBezTo>
                    <a:pt x="2290" y="44"/>
                    <a:pt x="2312" y="43"/>
                    <a:pt x="2334" y="43"/>
                  </a:cubicBezTo>
                  <a:close/>
                  <a:moveTo>
                    <a:pt x="2334" y="0"/>
                  </a:moveTo>
                  <a:cubicBezTo>
                    <a:pt x="2312" y="0"/>
                    <a:pt x="2289" y="1"/>
                    <a:pt x="2265" y="2"/>
                  </a:cubicBezTo>
                  <a:cubicBezTo>
                    <a:pt x="1746" y="36"/>
                    <a:pt x="1558" y="393"/>
                    <a:pt x="1420" y="652"/>
                  </a:cubicBezTo>
                  <a:cubicBezTo>
                    <a:pt x="1363" y="762"/>
                    <a:pt x="1313" y="857"/>
                    <a:pt x="1251" y="898"/>
                  </a:cubicBezTo>
                  <a:cubicBezTo>
                    <a:pt x="1218" y="920"/>
                    <a:pt x="1192" y="930"/>
                    <a:pt x="1166" y="930"/>
                  </a:cubicBezTo>
                  <a:cubicBezTo>
                    <a:pt x="1125" y="930"/>
                    <a:pt x="1087" y="904"/>
                    <a:pt x="1034" y="869"/>
                  </a:cubicBezTo>
                  <a:cubicBezTo>
                    <a:pt x="940" y="807"/>
                    <a:pt x="803" y="718"/>
                    <a:pt x="543" y="718"/>
                  </a:cubicBezTo>
                  <a:cubicBezTo>
                    <a:pt x="514" y="718"/>
                    <a:pt x="483" y="719"/>
                    <a:pt x="451" y="721"/>
                  </a:cubicBezTo>
                  <a:cubicBezTo>
                    <a:pt x="134" y="745"/>
                    <a:pt x="1" y="990"/>
                    <a:pt x="10" y="1224"/>
                  </a:cubicBezTo>
                  <a:cubicBezTo>
                    <a:pt x="18" y="1405"/>
                    <a:pt x="120" y="1600"/>
                    <a:pt x="294" y="1600"/>
                  </a:cubicBezTo>
                  <a:lnTo>
                    <a:pt x="4575" y="1600"/>
                  </a:lnTo>
                  <a:cubicBezTo>
                    <a:pt x="4582" y="1600"/>
                    <a:pt x="4589" y="1595"/>
                    <a:pt x="4594" y="1588"/>
                  </a:cubicBezTo>
                  <a:cubicBezTo>
                    <a:pt x="4598" y="1581"/>
                    <a:pt x="4598" y="1574"/>
                    <a:pt x="4594" y="1567"/>
                  </a:cubicBezTo>
                  <a:cubicBezTo>
                    <a:pt x="4584" y="1550"/>
                    <a:pt x="4372" y="1136"/>
                    <a:pt x="3984" y="1119"/>
                  </a:cubicBezTo>
                  <a:cubicBezTo>
                    <a:pt x="3972" y="1119"/>
                    <a:pt x="3960" y="1119"/>
                    <a:pt x="3948" y="1119"/>
                  </a:cubicBezTo>
                  <a:cubicBezTo>
                    <a:pt x="3804" y="1119"/>
                    <a:pt x="3706" y="1145"/>
                    <a:pt x="3629" y="1167"/>
                  </a:cubicBezTo>
                  <a:cubicBezTo>
                    <a:pt x="3575" y="1182"/>
                    <a:pt x="3529" y="1195"/>
                    <a:pt x="3481" y="1195"/>
                  </a:cubicBezTo>
                  <a:cubicBezTo>
                    <a:pt x="3432" y="1195"/>
                    <a:pt x="3381" y="1182"/>
                    <a:pt x="3313" y="1148"/>
                  </a:cubicBezTo>
                  <a:cubicBezTo>
                    <a:pt x="3239" y="1107"/>
                    <a:pt x="3191" y="964"/>
                    <a:pt x="3137" y="800"/>
                  </a:cubicBezTo>
                  <a:cubicBezTo>
                    <a:pt x="3027" y="459"/>
                    <a:pt x="2875" y="0"/>
                    <a:pt x="2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3055450" y="3156350"/>
              <a:ext cx="178102" cy="177994"/>
            </a:xfrm>
            <a:custGeom>
              <a:avLst/>
              <a:gdLst/>
              <a:ahLst/>
              <a:cxnLst/>
              <a:rect l="l" t="t" r="r" b="b"/>
              <a:pathLst>
                <a:path w="1720" h="1719" extrusionOk="0">
                  <a:moveTo>
                    <a:pt x="860" y="0"/>
                  </a:moveTo>
                  <a:cubicBezTo>
                    <a:pt x="386" y="0"/>
                    <a:pt x="1" y="386"/>
                    <a:pt x="1" y="859"/>
                  </a:cubicBezTo>
                  <a:cubicBezTo>
                    <a:pt x="1" y="1336"/>
                    <a:pt x="386" y="1719"/>
                    <a:pt x="860" y="1719"/>
                  </a:cubicBezTo>
                  <a:cubicBezTo>
                    <a:pt x="1336" y="1719"/>
                    <a:pt x="1720" y="1336"/>
                    <a:pt x="1720" y="859"/>
                  </a:cubicBezTo>
                  <a:cubicBezTo>
                    <a:pt x="1720" y="386"/>
                    <a:pt x="1336" y="0"/>
                    <a:pt x="860"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3075434" y="3179959"/>
              <a:ext cx="139375" cy="131502"/>
            </a:xfrm>
            <a:custGeom>
              <a:avLst/>
              <a:gdLst/>
              <a:ahLst/>
              <a:cxnLst/>
              <a:rect l="l" t="t" r="r" b="b"/>
              <a:pathLst>
                <a:path w="1346" h="1270" extrusionOk="0">
                  <a:moveTo>
                    <a:pt x="672" y="1"/>
                  </a:moveTo>
                  <a:cubicBezTo>
                    <a:pt x="357" y="1"/>
                    <a:pt x="83" y="236"/>
                    <a:pt x="43" y="558"/>
                  </a:cubicBezTo>
                  <a:cubicBezTo>
                    <a:pt x="1" y="905"/>
                    <a:pt x="248" y="1222"/>
                    <a:pt x="596" y="1265"/>
                  </a:cubicBezTo>
                  <a:cubicBezTo>
                    <a:pt x="622" y="1268"/>
                    <a:pt x="648" y="1270"/>
                    <a:pt x="674" y="1270"/>
                  </a:cubicBezTo>
                  <a:cubicBezTo>
                    <a:pt x="990" y="1270"/>
                    <a:pt x="1263" y="1034"/>
                    <a:pt x="1303" y="712"/>
                  </a:cubicBezTo>
                  <a:cubicBezTo>
                    <a:pt x="1346" y="365"/>
                    <a:pt x="1098" y="48"/>
                    <a:pt x="751" y="5"/>
                  </a:cubicBezTo>
                  <a:cubicBezTo>
                    <a:pt x="724" y="2"/>
                    <a:pt x="698" y="1"/>
                    <a:pt x="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3092934" y="3196215"/>
              <a:ext cx="103444" cy="114728"/>
            </a:xfrm>
            <a:custGeom>
              <a:avLst/>
              <a:gdLst/>
              <a:ahLst/>
              <a:cxnLst/>
              <a:rect l="l" t="t" r="r" b="b"/>
              <a:pathLst>
                <a:path w="999" h="1108" extrusionOk="0">
                  <a:moveTo>
                    <a:pt x="498" y="1"/>
                  </a:moveTo>
                  <a:cubicBezTo>
                    <a:pt x="346" y="1"/>
                    <a:pt x="220" y="127"/>
                    <a:pt x="220" y="282"/>
                  </a:cubicBezTo>
                  <a:cubicBezTo>
                    <a:pt x="220" y="372"/>
                    <a:pt x="265" y="453"/>
                    <a:pt x="334" y="505"/>
                  </a:cubicBezTo>
                  <a:cubicBezTo>
                    <a:pt x="170" y="560"/>
                    <a:pt x="43" y="696"/>
                    <a:pt x="1" y="865"/>
                  </a:cubicBezTo>
                  <a:cubicBezTo>
                    <a:pt x="117" y="1013"/>
                    <a:pt x="296" y="1108"/>
                    <a:pt x="501" y="1108"/>
                  </a:cubicBezTo>
                  <a:cubicBezTo>
                    <a:pt x="703" y="1108"/>
                    <a:pt x="882" y="1013"/>
                    <a:pt x="998" y="865"/>
                  </a:cubicBezTo>
                  <a:cubicBezTo>
                    <a:pt x="955" y="696"/>
                    <a:pt x="829" y="560"/>
                    <a:pt x="665" y="505"/>
                  </a:cubicBezTo>
                  <a:cubicBezTo>
                    <a:pt x="734" y="453"/>
                    <a:pt x="779" y="372"/>
                    <a:pt x="779" y="282"/>
                  </a:cubicBezTo>
                  <a:cubicBezTo>
                    <a:pt x="779" y="127"/>
                    <a:pt x="653"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4301738" y="3176749"/>
              <a:ext cx="449707" cy="137715"/>
            </a:xfrm>
            <a:custGeom>
              <a:avLst/>
              <a:gdLst/>
              <a:ahLst/>
              <a:cxnLst/>
              <a:rect l="l" t="t" r="r" b="b"/>
              <a:pathLst>
                <a:path w="4343" h="1330" extrusionOk="0">
                  <a:moveTo>
                    <a:pt x="3678" y="29"/>
                  </a:moveTo>
                  <a:cubicBezTo>
                    <a:pt x="4028" y="29"/>
                    <a:pt x="4312" y="315"/>
                    <a:pt x="4312" y="665"/>
                  </a:cubicBezTo>
                  <a:cubicBezTo>
                    <a:pt x="4312" y="1015"/>
                    <a:pt x="4028" y="1301"/>
                    <a:pt x="3678" y="1301"/>
                  </a:cubicBezTo>
                  <a:lnTo>
                    <a:pt x="667" y="1301"/>
                  </a:lnTo>
                  <a:cubicBezTo>
                    <a:pt x="317" y="1301"/>
                    <a:pt x="31" y="1015"/>
                    <a:pt x="31" y="665"/>
                  </a:cubicBezTo>
                  <a:cubicBezTo>
                    <a:pt x="31" y="315"/>
                    <a:pt x="317" y="29"/>
                    <a:pt x="667" y="29"/>
                  </a:cubicBezTo>
                  <a:close/>
                  <a:moveTo>
                    <a:pt x="667" y="1"/>
                  </a:moveTo>
                  <a:cubicBezTo>
                    <a:pt x="300" y="1"/>
                    <a:pt x="0" y="298"/>
                    <a:pt x="0" y="665"/>
                  </a:cubicBezTo>
                  <a:cubicBezTo>
                    <a:pt x="0" y="1032"/>
                    <a:pt x="300" y="1329"/>
                    <a:pt x="667" y="1329"/>
                  </a:cubicBezTo>
                  <a:lnTo>
                    <a:pt x="3678" y="1329"/>
                  </a:lnTo>
                  <a:cubicBezTo>
                    <a:pt x="4045" y="1329"/>
                    <a:pt x="4343" y="1032"/>
                    <a:pt x="4343" y="665"/>
                  </a:cubicBezTo>
                  <a:cubicBezTo>
                    <a:pt x="4343" y="298"/>
                    <a:pt x="4045" y="1"/>
                    <a:pt x="3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4355893" y="3249956"/>
              <a:ext cx="341293" cy="3106"/>
            </a:xfrm>
            <a:custGeom>
              <a:avLst/>
              <a:gdLst/>
              <a:ahLst/>
              <a:cxnLst/>
              <a:rect l="l" t="t" r="r" b="b"/>
              <a:pathLst>
                <a:path w="3296" h="30" extrusionOk="0">
                  <a:moveTo>
                    <a:pt x="15" y="1"/>
                  </a:moveTo>
                  <a:cubicBezTo>
                    <a:pt x="8" y="1"/>
                    <a:pt x="1" y="5"/>
                    <a:pt x="1" y="15"/>
                  </a:cubicBezTo>
                  <a:cubicBezTo>
                    <a:pt x="1" y="22"/>
                    <a:pt x="8" y="29"/>
                    <a:pt x="15" y="29"/>
                  </a:cubicBezTo>
                  <a:lnTo>
                    <a:pt x="3282" y="29"/>
                  </a:lnTo>
                  <a:cubicBezTo>
                    <a:pt x="3291" y="29"/>
                    <a:pt x="3296" y="22"/>
                    <a:pt x="3296" y="15"/>
                  </a:cubicBezTo>
                  <a:cubicBezTo>
                    <a:pt x="3296" y="5"/>
                    <a:pt x="3291" y="1"/>
                    <a:pt x="3282" y="1"/>
                  </a:cubicBezTo>
                  <a:close/>
                </a:path>
              </a:pathLst>
            </a:custGeom>
            <a:solidFill>
              <a:srgbClr val="E1A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3320219" y="3281330"/>
              <a:ext cx="204713" cy="3313"/>
            </a:xfrm>
            <a:custGeom>
              <a:avLst/>
              <a:gdLst/>
              <a:ahLst/>
              <a:cxnLst/>
              <a:rect l="l" t="t" r="r" b="b"/>
              <a:pathLst>
                <a:path w="1977" h="32" extrusionOk="0">
                  <a:moveTo>
                    <a:pt x="15" y="0"/>
                  </a:moveTo>
                  <a:cubicBezTo>
                    <a:pt x="6" y="0"/>
                    <a:pt x="1" y="7"/>
                    <a:pt x="1" y="17"/>
                  </a:cubicBezTo>
                  <a:cubicBezTo>
                    <a:pt x="1" y="24"/>
                    <a:pt x="6" y="31"/>
                    <a:pt x="15" y="31"/>
                  </a:cubicBezTo>
                  <a:lnTo>
                    <a:pt x="1963" y="31"/>
                  </a:lnTo>
                  <a:cubicBezTo>
                    <a:pt x="1970" y="31"/>
                    <a:pt x="1977" y="24"/>
                    <a:pt x="1977" y="17"/>
                  </a:cubicBezTo>
                  <a:cubicBezTo>
                    <a:pt x="1977" y="7"/>
                    <a:pt x="1970" y="0"/>
                    <a:pt x="1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3614084" y="3209573"/>
              <a:ext cx="91329" cy="3313"/>
            </a:xfrm>
            <a:custGeom>
              <a:avLst/>
              <a:gdLst/>
              <a:ahLst/>
              <a:cxnLst/>
              <a:rect l="l" t="t" r="r" b="b"/>
              <a:pathLst>
                <a:path w="882" h="32" extrusionOk="0">
                  <a:moveTo>
                    <a:pt x="17" y="0"/>
                  </a:moveTo>
                  <a:cubicBezTo>
                    <a:pt x="8" y="0"/>
                    <a:pt x="1" y="7"/>
                    <a:pt x="1" y="15"/>
                  </a:cubicBezTo>
                  <a:cubicBezTo>
                    <a:pt x="1" y="24"/>
                    <a:pt x="8" y="31"/>
                    <a:pt x="17" y="31"/>
                  </a:cubicBezTo>
                  <a:lnTo>
                    <a:pt x="867" y="31"/>
                  </a:lnTo>
                  <a:cubicBezTo>
                    <a:pt x="877" y="31"/>
                    <a:pt x="882" y="24"/>
                    <a:pt x="882" y="15"/>
                  </a:cubicBezTo>
                  <a:cubicBezTo>
                    <a:pt x="882" y="7"/>
                    <a:pt x="877"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3056485" y="5407132"/>
              <a:ext cx="425373" cy="64716"/>
            </a:xfrm>
            <a:custGeom>
              <a:avLst/>
              <a:gdLst/>
              <a:ahLst/>
              <a:cxnLst/>
              <a:rect l="l" t="t" r="r" b="b"/>
              <a:pathLst>
                <a:path w="4108" h="625" extrusionOk="0">
                  <a:moveTo>
                    <a:pt x="93" y="0"/>
                  </a:moveTo>
                  <a:cubicBezTo>
                    <a:pt x="41" y="0"/>
                    <a:pt x="0" y="41"/>
                    <a:pt x="0" y="93"/>
                  </a:cubicBezTo>
                  <a:lnTo>
                    <a:pt x="0" y="529"/>
                  </a:lnTo>
                  <a:cubicBezTo>
                    <a:pt x="0" y="581"/>
                    <a:pt x="41" y="624"/>
                    <a:pt x="93" y="624"/>
                  </a:cubicBezTo>
                  <a:lnTo>
                    <a:pt x="4014" y="624"/>
                  </a:lnTo>
                  <a:cubicBezTo>
                    <a:pt x="4067" y="624"/>
                    <a:pt x="4107" y="581"/>
                    <a:pt x="4107" y="529"/>
                  </a:cubicBezTo>
                  <a:lnTo>
                    <a:pt x="4107" y="93"/>
                  </a:lnTo>
                  <a:cubicBezTo>
                    <a:pt x="4107" y="41"/>
                    <a:pt x="4067" y="0"/>
                    <a:pt x="4014"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3529072" y="5407132"/>
              <a:ext cx="865864" cy="64716"/>
            </a:xfrm>
            <a:custGeom>
              <a:avLst/>
              <a:gdLst/>
              <a:ahLst/>
              <a:cxnLst/>
              <a:rect l="l" t="t" r="r" b="b"/>
              <a:pathLst>
                <a:path w="8362" h="625" extrusionOk="0">
                  <a:moveTo>
                    <a:pt x="93" y="0"/>
                  </a:moveTo>
                  <a:cubicBezTo>
                    <a:pt x="41" y="0"/>
                    <a:pt x="0" y="41"/>
                    <a:pt x="0" y="93"/>
                  </a:cubicBezTo>
                  <a:lnTo>
                    <a:pt x="0" y="529"/>
                  </a:lnTo>
                  <a:cubicBezTo>
                    <a:pt x="0" y="581"/>
                    <a:pt x="41" y="624"/>
                    <a:pt x="93" y="624"/>
                  </a:cubicBezTo>
                  <a:lnTo>
                    <a:pt x="8267" y="624"/>
                  </a:lnTo>
                  <a:cubicBezTo>
                    <a:pt x="8319" y="624"/>
                    <a:pt x="8362" y="581"/>
                    <a:pt x="8362" y="529"/>
                  </a:cubicBezTo>
                  <a:lnTo>
                    <a:pt x="8362" y="93"/>
                  </a:lnTo>
                  <a:cubicBezTo>
                    <a:pt x="8362" y="41"/>
                    <a:pt x="8319" y="0"/>
                    <a:pt x="826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3094383" y="5440370"/>
              <a:ext cx="114834" cy="3313"/>
            </a:xfrm>
            <a:custGeom>
              <a:avLst/>
              <a:gdLst/>
              <a:ahLst/>
              <a:cxnLst/>
              <a:rect l="l" t="t" r="r" b="b"/>
              <a:pathLst>
                <a:path w="1109" h="32" extrusionOk="0">
                  <a:moveTo>
                    <a:pt x="18" y="1"/>
                  </a:moveTo>
                  <a:cubicBezTo>
                    <a:pt x="8" y="1"/>
                    <a:pt x="1" y="8"/>
                    <a:pt x="1" y="17"/>
                  </a:cubicBezTo>
                  <a:cubicBezTo>
                    <a:pt x="1" y="25"/>
                    <a:pt x="8" y="32"/>
                    <a:pt x="18" y="32"/>
                  </a:cubicBezTo>
                  <a:lnTo>
                    <a:pt x="1094" y="32"/>
                  </a:lnTo>
                  <a:cubicBezTo>
                    <a:pt x="1101" y="32"/>
                    <a:pt x="1108" y="25"/>
                    <a:pt x="1108" y="17"/>
                  </a:cubicBezTo>
                  <a:cubicBezTo>
                    <a:pt x="1108" y="8"/>
                    <a:pt x="1101" y="1"/>
                    <a:pt x="1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3239659" y="5440370"/>
              <a:ext cx="185971" cy="3313"/>
            </a:xfrm>
            <a:custGeom>
              <a:avLst/>
              <a:gdLst/>
              <a:ahLst/>
              <a:cxnLst/>
              <a:rect l="l" t="t" r="r" b="b"/>
              <a:pathLst>
                <a:path w="1796" h="32" extrusionOk="0">
                  <a:moveTo>
                    <a:pt x="15" y="1"/>
                  </a:moveTo>
                  <a:cubicBezTo>
                    <a:pt x="7" y="1"/>
                    <a:pt x="0" y="8"/>
                    <a:pt x="0" y="17"/>
                  </a:cubicBezTo>
                  <a:cubicBezTo>
                    <a:pt x="0" y="25"/>
                    <a:pt x="7" y="32"/>
                    <a:pt x="15" y="32"/>
                  </a:cubicBezTo>
                  <a:lnTo>
                    <a:pt x="1781" y="32"/>
                  </a:lnTo>
                  <a:cubicBezTo>
                    <a:pt x="1791" y="32"/>
                    <a:pt x="1795" y="25"/>
                    <a:pt x="1795" y="17"/>
                  </a:cubicBezTo>
                  <a:cubicBezTo>
                    <a:pt x="1795" y="8"/>
                    <a:pt x="1791" y="1"/>
                    <a:pt x="1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3582295" y="5440370"/>
              <a:ext cx="668192" cy="3313"/>
            </a:xfrm>
            <a:custGeom>
              <a:avLst/>
              <a:gdLst/>
              <a:ahLst/>
              <a:cxnLst/>
              <a:rect l="l" t="t" r="r" b="b"/>
              <a:pathLst>
                <a:path w="6453" h="32" extrusionOk="0">
                  <a:moveTo>
                    <a:pt x="1" y="1"/>
                  </a:moveTo>
                  <a:lnTo>
                    <a:pt x="1" y="32"/>
                  </a:lnTo>
                  <a:lnTo>
                    <a:pt x="6453" y="32"/>
                  </a:lnTo>
                  <a:lnTo>
                    <a:pt x="6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3056485" y="5504051"/>
              <a:ext cx="865864" cy="64612"/>
            </a:xfrm>
            <a:custGeom>
              <a:avLst/>
              <a:gdLst/>
              <a:ahLst/>
              <a:cxnLst/>
              <a:rect l="l" t="t" r="r" b="b"/>
              <a:pathLst>
                <a:path w="8362" h="624" extrusionOk="0">
                  <a:moveTo>
                    <a:pt x="93" y="0"/>
                  </a:moveTo>
                  <a:cubicBezTo>
                    <a:pt x="41" y="0"/>
                    <a:pt x="0" y="43"/>
                    <a:pt x="0" y="95"/>
                  </a:cubicBezTo>
                  <a:lnTo>
                    <a:pt x="0" y="531"/>
                  </a:lnTo>
                  <a:cubicBezTo>
                    <a:pt x="0" y="583"/>
                    <a:pt x="41" y="624"/>
                    <a:pt x="93" y="624"/>
                  </a:cubicBezTo>
                  <a:lnTo>
                    <a:pt x="8267" y="624"/>
                  </a:lnTo>
                  <a:cubicBezTo>
                    <a:pt x="8319" y="624"/>
                    <a:pt x="8362" y="583"/>
                    <a:pt x="8362" y="531"/>
                  </a:cubicBezTo>
                  <a:lnTo>
                    <a:pt x="8362" y="95"/>
                  </a:lnTo>
                  <a:cubicBezTo>
                    <a:pt x="8362" y="43"/>
                    <a:pt x="8319" y="0"/>
                    <a:pt x="826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3109708" y="5537497"/>
              <a:ext cx="668192" cy="3106"/>
            </a:xfrm>
            <a:custGeom>
              <a:avLst/>
              <a:gdLst/>
              <a:ahLst/>
              <a:cxnLst/>
              <a:rect l="l" t="t" r="r" b="b"/>
              <a:pathLst>
                <a:path w="6453" h="30" extrusionOk="0">
                  <a:moveTo>
                    <a:pt x="1" y="1"/>
                  </a:moveTo>
                  <a:lnTo>
                    <a:pt x="1" y="29"/>
                  </a:lnTo>
                  <a:lnTo>
                    <a:pt x="6453" y="29"/>
                  </a:lnTo>
                  <a:lnTo>
                    <a:pt x="6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3062594" y="5271901"/>
              <a:ext cx="95574" cy="79626"/>
            </a:xfrm>
            <a:custGeom>
              <a:avLst/>
              <a:gdLst/>
              <a:ahLst/>
              <a:cxnLst/>
              <a:rect l="l" t="t" r="r" b="b"/>
              <a:pathLst>
                <a:path w="923" h="769" extrusionOk="0">
                  <a:moveTo>
                    <a:pt x="253" y="30"/>
                  </a:moveTo>
                  <a:lnTo>
                    <a:pt x="256" y="33"/>
                  </a:lnTo>
                  <a:cubicBezTo>
                    <a:pt x="336" y="33"/>
                    <a:pt x="410" y="78"/>
                    <a:pt x="448" y="154"/>
                  </a:cubicBezTo>
                  <a:cubicBezTo>
                    <a:pt x="451" y="159"/>
                    <a:pt x="456" y="164"/>
                    <a:pt x="460" y="164"/>
                  </a:cubicBezTo>
                  <a:cubicBezTo>
                    <a:pt x="467" y="164"/>
                    <a:pt x="472" y="159"/>
                    <a:pt x="475" y="154"/>
                  </a:cubicBezTo>
                  <a:cubicBezTo>
                    <a:pt x="512" y="78"/>
                    <a:pt x="586" y="32"/>
                    <a:pt x="668" y="32"/>
                  </a:cubicBezTo>
                  <a:cubicBezTo>
                    <a:pt x="680" y="32"/>
                    <a:pt x="693" y="33"/>
                    <a:pt x="706" y="35"/>
                  </a:cubicBezTo>
                  <a:cubicBezTo>
                    <a:pt x="794" y="49"/>
                    <a:pt x="865" y="123"/>
                    <a:pt x="879" y="211"/>
                  </a:cubicBezTo>
                  <a:cubicBezTo>
                    <a:pt x="891" y="280"/>
                    <a:pt x="870" y="349"/>
                    <a:pt x="820" y="397"/>
                  </a:cubicBezTo>
                  <a:lnTo>
                    <a:pt x="494" y="725"/>
                  </a:lnTo>
                  <a:cubicBezTo>
                    <a:pt x="484" y="734"/>
                    <a:pt x="472" y="738"/>
                    <a:pt x="461" y="738"/>
                  </a:cubicBezTo>
                  <a:cubicBezTo>
                    <a:pt x="449" y="738"/>
                    <a:pt x="438" y="734"/>
                    <a:pt x="429" y="725"/>
                  </a:cubicBezTo>
                  <a:lnTo>
                    <a:pt x="103" y="397"/>
                  </a:lnTo>
                  <a:cubicBezTo>
                    <a:pt x="53" y="349"/>
                    <a:pt x="32" y="280"/>
                    <a:pt x="44" y="211"/>
                  </a:cubicBezTo>
                  <a:cubicBezTo>
                    <a:pt x="56" y="123"/>
                    <a:pt x="129" y="49"/>
                    <a:pt x="217" y="35"/>
                  </a:cubicBezTo>
                  <a:cubicBezTo>
                    <a:pt x="229" y="33"/>
                    <a:pt x="241" y="30"/>
                    <a:pt x="253" y="30"/>
                  </a:cubicBezTo>
                  <a:close/>
                  <a:moveTo>
                    <a:pt x="254" y="1"/>
                  </a:moveTo>
                  <a:cubicBezTo>
                    <a:pt x="240" y="1"/>
                    <a:pt x="227" y="2"/>
                    <a:pt x="213" y="4"/>
                  </a:cubicBezTo>
                  <a:cubicBezTo>
                    <a:pt x="110" y="23"/>
                    <a:pt x="29" y="104"/>
                    <a:pt x="13" y="206"/>
                  </a:cubicBezTo>
                  <a:cubicBezTo>
                    <a:pt x="1" y="285"/>
                    <a:pt x="25" y="364"/>
                    <a:pt x="82" y="418"/>
                  </a:cubicBezTo>
                  <a:lnTo>
                    <a:pt x="408" y="747"/>
                  </a:lnTo>
                  <a:cubicBezTo>
                    <a:pt x="422" y="761"/>
                    <a:pt x="441" y="768"/>
                    <a:pt x="460" y="768"/>
                  </a:cubicBezTo>
                  <a:cubicBezTo>
                    <a:pt x="479" y="768"/>
                    <a:pt x="498" y="761"/>
                    <a:pt x="515" y="747"/>
                  </a:cubicBezTo>
                  <a:lnTo>
                    <a:pt x="841" y="418"/>
                  </a:lnTo>
                  <a:cubicBezTo>
                    <a:pt x="896" y="364"/>
                    <a:pt x="922" y="285"/>
                    <a:pt x="910" y="206"/>
                  </a:cubicBezTo>
                  <a:cubicBezTo>
                    <a:pt x="894" y="104"/>
                    <a:pt x="813" y="23"/>
                    <a:pt x="710" y="4"/>
                  </a:cubicBezTo>
                  <a:cubicBezTo>
                    <a:pt x="696" y="2"/>
                    <a:pt x="683" y="1"/>
                    <a:pt x="669" y="1"/>
                  </a:cubicBezTo>
                  <a:cubicBezTo>
                    <a:pt x="584" y="1"/>
                    <a:pt x="505" y="44"/>
                    <a:pt x="460" y="116"/>
                  </a:cubicBezTo>
                  <a:cubicBezTo>
                    <a:pt x="415" y="44"/>
                    <a:pt x="338"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3394255" y="5274282"/>
              <a:ext cx="74968" cy="74759"/>
            </a:xfrm>
            <a:custGeom>
              <a:avLst/>
              <a:gdLst/>
              <a:ahLst/>
              <a:cxnLst/>
              <a:rect l="l" t="t" r="r" b="b"/>
              <a:pathLst>
                <a:path w="724" h="722" extrusionOk="0">
                  <a:moveTo>
                    <a:pt x="362" y="31"/>
                  </a:moveTo>
                  <a:cubicBezTo>
                    <a:pt x="543" y="31"/>
                    <a:pt x="693" y="167"/>
                    <a:pt x="693" y="333"/>
                  </a:cubicBezTo>
                  <a:cubicBezTo>
                    <a:pt x="693" y="398"/>
                    <a:pt x="669" y="460"/>
                    <a:pt x="626" y="512"/>
                  </a:cubicBezTo>
                  <a:cubicBezTo>
                    <a:pt x="624" y="517"/>
                    <a:pt x="624" y="521"/>
                    <a:pt x="624" y="526"/>
                  </a:cubicBezTo>
                  <a:lnTo>
                    <a:pt x="681" y="679"/>
                  </a:lnTo>
                  <a:lnTo>
                    <a:pt x="517" y="607"/>
                  </a:lnTo>
                  <a:cubicBezTo>
                    <a:pt x="514" y="605"/>
                    <a:pt x="512" y="605"/>
                    <a:pt x="510" y="605"/>
                  </a:cubicBezTo>
                  <a:cubicBezTo>
                    <a:pt x="507" y="605"/>
                    <a:pt x="507" y="605"/>
                    <a:pt x="505" y="607"/>
                  </a:cubicBezTo>
                  <a:cubicBezTo>
                    <a:pt x="457" y="626"/>
                    <a:pt x="410" y="638"/>
                    <a:pt x="362" y="638"/>
                  </a:cubicBezTo>
                  <a:cubicBezTo>
                    <a:pt x="179" y="638"/>
                    <a:pt x="31" y="500"/>
                    <a:pt x="31" y="333"/>
                  </a:cubicBezTo>
                  <a:cubicBezTo>
                    <a:pt x="31" y="167"/>
                    <a:pt x="179" y="31"/>
                    <a:pt x="362" y="31"/>
                  </a:cubicBezTo>
                  <a:close/>
                  <a:moveTo>
                    <a:pt x="362" y="0"/>
                  </a:moveTo>
                  <a:cubicBezTo>
                    <a:pt x="162" y="0"/>
                    <a:pt x="0" y="150"/>
                    <a:pt x="0" y="333"/>
                  </a:cubicBezTo>
                  <a:cubicBezTo>
                    <a:pt x="0" y="517"/>
                    <a:pt x="162" y="667"/>
                    <a:pt x="362" y="667"/>
                  </a:cubicBezTo>
                  <a:cubicBezTo>
                    <a:pt x="412" y="667"/>
                    <a:pt x="462" y="657"/>
                    <a:pt x="510" y="636"/>
                  </a:cubicBezTo>
                  <a:lnTo>
                    <a:pt x="700" y="721"/>
                  </a:lnTo>
                  <a:lnTo>
                    <a:pt x="707" y="721"/>
                  </a:lnTo>
                  <a:cubicBezTo>
                    <a:pt x="710" y="721"/>
                    <a:pt x="714" y="721"/>
                    <a:pt x="717" y="719"/>
                  </a:cubicBezTo>
                  <a:cubicBezTo>
                    <a:pt x="721" y="714"/>
                    <a:pt x="724" y="707"/>
                    <a:pt x="721" y="702"/>
                  </a:cubicBezTo>
                  <a:lnTo>
                    <a:pt x="655" y="524"/>
                  </a:lnTo>
                  <a:cubicBezTo>
                    <a:pt x="698" y="467"/>
                    <a:pt x="721" y="402"/>
                    <a:pt x="721" y="333"/>
                  </a:cubicBezTo>
                  <a:cubicBezTo>
                    <a:pt x="721" y="150"/>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3527830" y="5277182"/>
              <a:ext cx="90811" cy="69168"/>
            </a:xfrm>
            <a:custGeom>
              <a:avLst/>
              <a:gdLst/>
              <a:ahLst/>
              <a:cxnLst/>
              <a:rect l="l" t="t" r="r" b="b"/>
              <a:pathLst>
                <a:path w="877" h="668" extrusionOk="0">
                  <a:moveTo>
                    <a:pt x="831" y="32"/>
                  </a:moveTo>
                  <a:lnTo>
                    <a:pt x="386" y="615"/>
                  </a:lnTo>
                  <a:lnTo>
                    <a:pt x="329" y="253"/>
                  </a:lnTo>
                  <a:cubicBezTo>
                    <a:pt x="329" y="248"/>
                    <a:pt x="327" y="246"/>
                    <a:pt x="324" y="243"/>
                  </a:cubicBezTo>
                  <a:lnTo>
                    <a:pt x="61" y="32"/>
                  </a:lnTo>
                  <a:close/>
                  <a:moveTo>
                    <a:pt x="17" y="1"/>
                  </a:moveTo>
                  <a:cubicBezTo>
                    <a:pt x="10" y="1"/>
                    <a:pt x="5" y="3"/>
                    <a:pt x="3" y="10"/>
                  </a:cubicBezTo>
                  <a:cubicBezTo>
                    <a:pt x="0" y="15"/>
                    <a:pt x="3" y="22"/>
                    <a:pt x="8" y="27"/>
                  </a:cubicBezTo>
                  <a:lnTo>
                    <a:pt x="300" y="263"/>
                  </a:lnTo>
                  <a:lnTo>
                    <a:pt x="362" y="653"/>
                  </a:lnTo>
                  <a:cubicBezTo>
                    <a:pt x="365" y="660"/>
                    <a:pt x="370" y="665"/>
                    <a:pt x="374" y="665"/>
                  </a:cubicBezTo>
                  <a:cubicBezTo>
                    <a:pt x="377" y="667"/>
                    <a:pt x="379" y="667"/>
                    <a:pt x="379" y="667"/>
                  </a:cubicBezTo>
                  <a:lnTo>
                    <a:pt x="379" y="665"/>
                  </a:lnTo>
                  <a:cubicBezTo>
                    <a:pt x="384" y="665"/>
                    <a:pt x="386" y="665"/>
                    <a:pt x="391" y="660"/>
                  </a:cubicBezTo>
                  <a:lnTo>
                    <a:pt x="872" y="24"/>
                  </a:lnTo>
                  <a:cubicBezTo>
                    <a:pt x="877" y="20"/>
                    <a:pt x="877" y="13"/>
                    <a:pt x="874" y="8"/>
                  </a:cubicBezTo>
                  <a:cubicBezTo>
                    <a:pt x="872" y="3"/>
                    <a:pt x="867" y="1"/>
                    <a:pt x="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3558687" y="5277078"/>
              <a:ext cx="59954" cy="28061"/>
            </a:xfrm>
            <a:custGeom>
              <a:avLst/>
              <a:gdLst/>
              <a:ahLst/>
              <a:cxnLst/>
              <a:rect l="l" t="t" r="r" b="b"/>
              <a:pathLst>
                <a:path w="579" h="271" extrusionOk="0">
                  <a:moveTo>
                    <a:pt x="563" y="1"/>
                  </a:moveTo>
                  <a:cubicBezTo>
                    <a:pt x="561" y="1"/>
                    <a:pt x="559" y="1"/>
                    <a:pt x="557" y="2"/>
                  </a:cubicBezTo>
                  <a:lnTo>
                    <a:pt x="10" y="242"/>
                  </a:lnTo>
                  <a:cubicBezTo>
                    <a:pt x="2" y="244"/>
                    <a:pt x="0" y="254"/>
                    <a:pt x="2" y="261"/>
                  </a:cubicBezTo>
                  <a:cubicBezTo>
                    <a:pt x="5" y="268"/>
                    <a:pt x="10" y="271"/>
                    <a:pt x="17" y="271"/>
                  </a:cubicBezTo>
                  <a:cubicBezTo>
                    <a:pt x="19" y="271"/>
                    <a:pt x="19" y="271"/>
                    <a:pt x="22" y="268"/>
                  </a:cubicBezTo>
                  <a:lnTo>
                    <a:pt x="569" y="30"/>
                  </a:lnTo>
                  <a:cubicBezTo>
                    <a:pt x="576" y="28"/>
                    <a:pt x="579" y="18"/>
                    <a:pt x="576" y="11"/>
                  </a:cubicBezTo>
                  <a:cubicBezTo>
                    <a:pt x="574" y="4"/>
                    <a:pt x="568" y="1"/>
                    <a:pt x="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4744710" y="5270037"/>
              <a:ext cx="71862" cy="85528"/>
            </a:xfrm>
            <a:custGeom>
              <a:avLst/>
              <a:gdLst/>
              <a:ahLst/>
              <a:cxnLst/>
              <a:rect l="l" t="t" r="r" b="b"/>
              <a:pathLst>
                <a:path w="694" h="826" extrusionOk="0">
                  <a:moveTo>
                    <a:pt x="665" y="32"/>
                  </a:moveTo>
                  <a:lnTo>
                    <a:pt x="665" y="786"/>
                  </a:lnTo>
                  <a:lnTo>
                    <a:pt x="353" y="636"/>
                  </a:lnTo>
                  <a:cubicBezTo>
                    <a:pt x="350" y="634"/>
                    <a:pt x="350" y="634"/>
                    <a:pt x="348" y="634"/>
                  </a:cubicBezTo>
                  <a:cubicBezTo>
                    <a:pt x="346" y="634"/>
                    <a:pt x="343" y="634"/>
                    <a:pt x="341" y="636"/>
                  </a:cubicBezTo>
                  <a:lnTo>
                    <a:pt x="31" y="786"/>
                  </a:lnTo>
                  <a:lnTo>
                    <a:pt x="31" y="32"/>
                  </a:lnTo>
                  <a:close/>
                  <a:moveTo>
                    <a:pt x="17" y="1"/>
                  </a:moveTo>
                  <a:cubicBezTo>
                    <a:pt x="8" y="1"/>
                    <a:pt x="0" y="8"/>
                    <a:pt x="0" y="15"/>
                  </a:cubicBezTo>
                  <a:lnTo>
                    <a:pt x="0" y="810"/>
                  </a:lnTo>
                  <a:cubicBezTo>
                    <a:pt x="0" y="815"/>
                    <a:pt x="3" y="820"/>
                    <a:pt x="8" y="822"/>
                  </a:cubicBezTo>
                  <a:cubicBezTo>
                    <a:pt x="10" y="825"/>
                    <a:pt x="13" y="826"/>
                    <a:pt x="16" y="826"/>
                  </a:cubicBezTo>
                  <a:cubicBezTo>
                    <a:pt x="18" y="826"/>
                    <a:pt x="20" y="825"/>
                    <a:pt x="22" y="824"/>
                  </a:cubicBezTo>
                  <a:lnTo>
                    <a:pt x="348" y="665"/>
                  </a:lnTo>
                  <a:lnTo>
                    <a:pt x="672" y="824"/>
                  </a:lnTo>
                  <a:lnTo>
                    <a:pt x="679" y="824"/>
                  </a:lnTo>
                  <a:cubicBezTo>
                    <a:pt x="681" y="824"/>
                    <a:pt x="684" y="824"/>
                    <a:pt x="686" y="822"/>
                  </a:cubicBezTo>
                  <a:cubicBezTo>
                    <a:pt x="691" y="820"/>
                    <a:pt x="693" y="815"/>
                    <a:pt x="693" y="810"/>
                  </a:cubicBezTo>
                  <a:lnTo>
                    <a:pt x="693" y="15"/>
                  </a:lnTo>
                  <a:cubicBezTo>
                    <a:pt x="693" y="8"/>
                    <a:pt x="686" y="1"/>
                    <a:pt x="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4799694" y="3114932"/>
              <a:ext cx="15325" cy="15325"/>
            </a:xfrm>
            <a:custGeom>
              <a:avLst/>
              <a:gdLst/>
              <a:ahLst/>
              <a:cxnLst/>
              <a:rect l="l" t="t" r="r" b="b"/>
              <a:pathLst>
                <a:path w="148" h="148" extrusionOk="0">
                  <a:moveTo>
                    <a:pt x="74" y="0"/>
                  </a:moveTo>
                  <a:cubicBezTo>
                    <a:pt x="34" y="0"/>
                    <a:pt x="0" y="33"/>
                    <a:pt x="0" y="74"/>
                  </a:cubicBezTo>
                  <a:cubicBezTo>
                    <a:pt x="0" y="114"/>
                    <a:pt x="34" y="148"/>
                    <a:pt x="74" y="148"/>
                  </a:cubicBezTo>
                  <a:cubicBezTo>
                    <a:pt x="115" y="148"/>
                    <a:pt x="148" y="114"/>
                    <a:pt x="148" y="74"/>
                  </a:cubicBezTo>
                  <a:cubicBezTo>
                    <a:pt x="148" y="33"/>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4799694" y="3142993"/>
              <a:ext cx="15325" cy="15118"/>
            </a:xfrm>
            <a:custGeom>
              <a:avLst/>
              <a:gdLst/>
              <a:ahLst/>
              <a:cxnLst/>
              <a:rect l="l" t="t" r="r" b="b"/>
              <a:pathLst>
                <a:path w="148" h="146" extrusionOk="0">
                  <a:moveTo>
                    <a:pt x="74" y="0"/>
                  </a:moveTo>
                  <a:cubicBezTo>
                    <a:pt x="34" y="0"/>
                    <a:pt x="0" y="34"/>
                    <a:pt x="0" y="74"/>
                  </a:cubicBezTo>
                  <a:cubicBezTo>
                    <a:pt x="0" y="115"/>
                    <a:pt x="34" y="146"/>
                    <a:pt x="74" y="146"/>
                  </a:cubicBezTo>
                  <a:cubicBezTo>
                    <a:pt x="115" y="146"/>
                    <a:pt x="148" y="115"/>
                    <a:pt x="148" y="74"/>
                  </a:cubicBezTo>
                  <a:cubicBezTo>
                    <a:pt x="148" y="34"/>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4799694" y="3170846"/>
              <a:ext cx="15325" cy="15428"/>
            </a:xfrm>
            <a:custGeom>
              <a:avLst/>
              <a:gdLst/>
              <a:ahLst/>
              <a:cxnLst/>
              <a:rect l="l" t="t" r="r" b="b"/>
              <a:pathLst>
                <a:path w="148" h="149" extrusionOk="0">
                  <a:moveTo>
                    <a:pt x="74" y="0"/>
                  </a:moveTo>
                  <a:cubicBezTo>
                    <a:pt x="34" y="0"/>
                    <a:pt x="0" y="34"/>
                    <a:pt x="0" y="74"/>
                  </a:cubicBezTo>
                  <a:cubicBezTo>
                    <a:pt x="0" y="115"/>
                    <a:pt x="34" y="148"/>
                    <a:pt x="74" y="148"/>
                  </a:cubicBezTo>
                  <a:cubicBezTo>
                    <a:pt x="115" y="148"/>
                    <a:pt x="148" y="115"/>
                    <a:pt x="148" y="74"/>
                  </a:cubicBezTo>
                  <a:cubicBezTo>
                    <a:pt x="148" y="34"/>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3200933" y="5283809"/>
              <a:ext cx="39245" cy="65958"/>
            </a:xfrm>
            <a:custGeom>
              <a:avLst/>
              <a:gdLst/>
              <a:ahLst/>
              <a:cxnLst/>
              <a:rect l="l" t="t" r="r" b="b"/>
              <a:pathLst>
                <a:path w="379" h="637" extrusionOk="0">
                  <a:moveTo>
                    <a:pt x="153" y="1"/>
                  </a:moveTo>
                  <a:lnTo>
                    <a:pt x="0" y="32"/>
                  </a:lnTo>
                  <a:lnTo>
                    <a:pt x="0" y="110"/>
                  </a:lnTo>
                  <a:lnTo>
                    <a:pt x="153" y="79"/>
                  </a:lnTo>
                  <a:lnTo>
                    <a:pt x="153" y="565"/>
                  </a:lnTo>
                  <a:lnTo>
                    <a:pt x="12" y="565"/>
                  </a:lnTo>
                  <a:lnTo>
                    <a:pt x="12" y="637"/>
                  </a:lnTo>
                  <a:lnTo>
                    <a:pt x="379" y="637"/>
                  </a:lnTo>
                  <a:lnTo>
                    <a:pt x="379" y="565"/>
                  </a:lnTo>
                  <a:lnTo>
                    <a:pt x="239" y="565"/>
                  </a:lnTo>
                  <a:lnTo>
                    <a:pt x="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3255398" y="5283809"/>
              <a:ext cx="42972" cy="67408"/>
            </a:xfrm>
            <a:custGeom>
              <a:avLst/>
              <a:gdLst/>
              <a:ahLst/>
              <a:cxnLst/>
              <a:rect l="l" t="t" r="r" b="b"/>
              <a:pathLst>
                <a:path w="415" h="651" extrusionOk="0">
                  <a:moveTo>
                    <a:pt x="29" y="1"/>
                  </a:moveTo>
                  <a:lnTo>
                    <a:pt x="29" y="320"/>
                  </a:lnTo>
                  <a:cubicBezTo>
                    <a:pt x="53" y="310"/>
                    <a:pt x="77" y="301"/>
                    <a:pt x="98" y="296"/>
                  </a:cubicBezTo>
                  <a:cubicBezTo>
                    <a:pt x="122" y="291"/>
                    <a:pt x="146" y="289"/>
                    <a:pt x="167" y="289"/>
                  </a:cubicBezTo>
                  <a:cubicBezTo>
                    <a:pt x="217" y="289"/>
                    <a:pt x="255" y="301"/>
                    <a:pt x="284" y="327"/>
                  </a:cubicBezTo>
                  <a:cubicBezTo>
                    <a:pt x="313" y="353"/>
                    <a:pt x="327" y="389"/>
                    <a:pt x="327" y="432"/>
                  </a:cubicBezTo>
                  <a:cubicBezTo>
                    <a:pt x="327" y="477"/>
                    <a:pt x="313" y="513"/>
                    <a:pt x="284" y="539"/>
                  </a:cubicBezTo>
                  <a:cubicBezTo>
                    <a:pt x="255" y="565"/>
                    <a:pt x="217" y="577"/>
                    <a:pt x="167" y="577"/>
                  </a:cubicBezTo>
                  <a:cubicBezTo>
                    <a:pt x="136" y="577"/>
                    <a:pt x="108" y="575"/>
                    <a:pt x="82" y="568"/>
                  </a:cubicBezTo>
                  <a:cubicBezTo>
                    <a:pt x="53" y="560"/>
                    <a:pt x="27" y="551"/>
                    <a:pt x="1" y="537"/>
                  </a:cubicBezTo>
                  <a:lnTo>
                    <a:pt x="1" y="622"/>
                  </a:lnTo>
                  <a:cubicBezTo>
                    <a:pt x="32" y="632"/>
                    <a:pt x="60" y="639"/>
                    <a:pt x="89" y="644"/>
                  </a:cubicBezTo>
                  <a:cubicBezTo>
                    <a:pt x="115" y="649"/>
                    <a:pt x="143" y="651"/>
                    <a:pt x="170" y="651"/>
                  </a:cubicBezTo>
                  <a:cubicBezTo>
                    <a:pt x="248" y="651"/>
                    <a:pt x="308" y="632"/>
                    <a:pt x="351" y="594"/>
                  </a:cubicBezTo>
                  <a:cubicBezTo>
                    <a:pt x="393" y="556"/>
                    <a:pt x="415" y="501"/>
                    <a:pt x="415" y="432"/>
                  </a:cubicBezTo>
                  <a:cubicBezTo>
                    <a:pt x="415" y="368"/>
                    <a:pt x="393" y="313"/>
                    <a:pt x="353" y="275"/>
                  </a:cubicBezTo>
                  <a:cubicBezTo>
                    <a:pt x="310" y="237"/>
                    <a:pt x="253" y="215"/>
                    <a:pt x="184" y="215"/>
                  </a:cubicBezTo>
                  <a:cubicBezTo>
                    <a:pt x="170" y="215"/>
                    <a:pt x="158" y="218"/>
                    <a:pt x="146" y="220"/>
                  </a:cubicBezTo>
                  <a:cubicBezTo>
                    <a:pt x="132" y="222"/>
                    <a:pt x="120" y="225"/>
                    <a:pt x="108" y="229"/>
                  </a:cubicBezTo>
                  <a:lnTo>
                    <a:pt x="108" y="72"/>
                  </a:lnTo>
                  <a:lnTo>
                    <a:pt x="367" y="72"/>
                  </a:lnTo>
                  <a:lnTo>
                    <a:pt x="3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a:off x="3314316" y="5280909"/>
              <a:ext cx="44008" cy="68857"/>
            </a:xfrm>
            <a:custGeom>
              <a:avLst/>
              <a:gdLst/>
              <a:ahLst/>
              <a:cxnLst/>
              <a:rect l="l" t="t" r="r" b="b"/>
              <a:pathLst>
                <a:path w="425" h="665" extrusionOk="0">
                  <a:moveTo>
                    <a:pt x="1" y="0"/>
                  </a:moveTo>
                  <a:lnTo>
                    <a:pt x="1" y="665"/>
                  </a:lnTo>
                  <a:lnTo>
                    <a:pt x="79" y="665"/>
                  </a:lnTo>
                  <a:lnTo>
                    <a:pt x="79" y="431"/>
                  </a:lnTo>
                  <a:lnTo>
                    <a:pt x="322" y="665"/>
                  </a:lnTo>
                  <a:lnTo>
                    <a:pt x="424" y="665"/>
                  </a:lnTo>
                  <a:lnTo>
                    <a:pt x="160" y="410"/>
                  </a:lnTo>
                  <a:lnTo>
                    <a:pt x="415" y="188"/>
                  </a:lnTo>
                  <a:lnTo>
                    <a:pt x="315" y="188"/>
                  </a:lnTo>
                  <a:lnTo>
                    <a:pt x="79" y="393"/>
                  </a:lnTo>
                  <a:lnTo>
                    <a:pt x="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27"/>
          <p:cNvSpPr txBox="1">
            <a:spLocks noGrp="1"/>
          </p:cNvSpPr>
          <p:nvPr>
            <p:ph type="ctrTitle"/>
          </p:nvPr>
        </p:nvSpPr>
        <p:spPr>
          <a:xfrm>
            <a:off x="740950" y="713825"/>
            <a:ext cx="4833600" cy="261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600"/>
              <a:t>Threats to </a:t>
            </a:r>
            <a:r>
              <a:rPr lang="en" sz="3700">
                <a:solidFill>
                  <a:schemeClr val="dk1"/>
                </a:solidFill>
              </a:rPr>
              <a:t>SOCIAL MEDIA </a:t>
            </a:r>
            <a:endParaRPr sz="3700">
              <a:solidFill>
                <a:schemeClr val="dk1"/>
              </a:solidFill>
            </a:endParaRPr>
          </a:p>
          <a:p>
            <a:pPr marL="0" lvl="0" indent="0" algn="l" rtl="0">
              <a:spcBef>
                <a:spcPts val="0"/>
              </a:spcBef>
              <a:spcAft>
                <a:spcPts val="0"/>
              </a:spcAft>
              <a:buNone/>
            </a:pPr>
            <a:r>
              <a:rPr lang="en" sz="3700">
                <a:solidFill>
                  <a:schemeClr val="dk1"/>
                </a:solidFill>
              </a:rPr>
              <a:t>END USERS</a:t>
            </a:r>
            <a:endParaRPr sz="3700">
              <a:solidFill>
                <a:schemeClr val="dk1"/>
              </a:solidFill>
            </a:endParaRPr>
          </a:p>
        </p:txBody>
      </p:sp>
      <p:sp>
        <p:nvSpPr>
          <p:cNvPr id="894" name="Google Shape;894;p27"/>
          <p:cNvSpPr txBox="1">
            <a:spLocks noGrp="1"/>
          </p:cNvSpPr>
          <p:nvPr>
            <p:ph type="subTitle" idx="1"/>
          </p:nvPr>
        </p:nvSpPr>
        <p:spPr>
          <a:xfrm>
            <a:off x="851675" y="3467850"/>
            <a:ext cx="40503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Group 8</a:t>
            </a:r>
            <a:endParaRPr/>
          </a:p>
        </p:txBody>
      </p:sp>
      <p:grpSp>
        <p:nvGrpSpPr>
          <p:cNvPr id="895" name="Google Shape;895;p27"/>
          <p:cNvGrpSpPr/>
          <p:nvPr/>
        </p:nvGrpSpPr>
        <p:grpSpPr>
          <a:xfrm>
            <a:off x="6189650" y="1314901"/>
            <a:ext cx="2219237" cy="3302875"/>
            <a:chOff x="6201163" y="1314901"/>
            <a:chExt cx="2219237" cy="3302875"/>
          </a:xfrm>
        </p:grpSpPr>
        <p:cxnSp>
          <p:nvCxnSpPr>
            <p:cNvPr id="896" name="Google Shape;896;p27"/>
            <p:cNvCxnSpPr/>
            <p:nvPr/>
          </p:nvCxnSpPr>
          <p:spPr>
            <a:xfrm rot="10800000">
              <a:off x="6633300" y="4608500"/>
              <a:ext cx="1787100" cy="0"/>
            </a:xfrm>
            <a:prstGeom prst="straightConnector1">
              <a:avLst/>
            </a:prstGeom>
            <a:noFill/>
            <a:ln w="9525" cap="flat" cmpd="sng">
              <a:solidFill>
                <a:schemeClr val="dk1"/>
              </a:solidFill>
              <a:prstDash val="solid"/>
              <a:round/>
              <a:headEnd type="none" w="med" len="med"/>
              <a:tailEnd type="none" w="med" len="med"/>
            </a:ln>
          </p:spPr>
        </p:cxnSp>
        <p:pic>
          <p:nvPicPr>
            <p:cNvPr id="897" name="Google Shape;897;p27"/>
            <p:cNvPicPr preferRelativeResize="0"/>
            <p:nvPr/>
          </p:nvPicPr>
          <p:blipFill>
            <a:blip r:embed="rId3">
              <a:alphaModFix/>
            </a:blip>
            <a:stretch>
              <a:fillRect/>
            </a:stretch>
          </p:blipFill>
          <p:spPr>
            <a:xfrm flipH="1">
              <a:off x="6819129" y="1314901"/>
              <a:ext cx="1300463" cy="3302875"/>
            </a:xfrm>
            <a:prstGeom prst="rect">
              <a:avLst/>
            </a:prstGeom>
            <a:noFill/>
            <a:ln>
              <a:noFill/>
            </a:ln>
          </p:spPr>
        </p:pic>
        <p:cxnSp>
          <p:nvCxnSpPr>
            <p:cNvPr id="898" name="Google Shape;898;p27"/>
            <p:cNvCxnSpPr/>
            <p:nvPr/>
          </p:nvCxnSpPr>
          <p:spPr>
            <a:xfrm rot="10800000">
              <a:off x="6201163" y="4608500"/>
              <a:ext cx="344700" cy="0"/>
            </a:xfrm>
            <a:prstGeom prst="straightConnector1">
              <a:avLst/>
            </a:prstGeom>
            <a:noFill/>
            <a:ln w="9525" cap="flat" cmpd="sng">
              <a:solidFill>
                <a:schemeClr val="dk1"/>
              </a:solidFill>
              <a:prstDash val="solid"/>
              <a:round/>
              <a:headEnd type="none" w="med" len="med"/>
              <a:tailEnd type="none" w="med" len="med"/>
            </a:ln>
          </p:spPr>
        </p:cxnSp>
      </p:grpSp>
      <p:grpSp>
        <p:nvGrpSpPr>
          <p:cNvPr id="899" name="Google Shape;899;p27"/>
          <p:cNvGrpSpPr/>
          <p:nvPr/>
        </p:nvGrpSpPr>
        <p:grpSpPr>
          <a:xfrm>
            <a:off x="5861768" y="931475"/>
            <a:ext cx="932594" cy="383416"/>
            <a:chOff x="5351206" y="963375"/>
            <a:chExt cx="932594" cy="383416"/>
          </a:xfrm>
        </p:grpSpPr>
        <p:sp>
          <p:nvSpPr>
            <p:cNvPr id="900" name="Google Shape;900;p27"/>
            <p:cNvSpPr/>
            <p:nvPr/>
          </p:nvSpPr>
          <p:spPr>
            <a:xfrm flipH="1">
              <a:off x="5351206" y="963375"/>
              <a:ext cx="932594" cy="383416"/>
            </a:xfrm>
            <a:custGeom>
              <a:avLst/>
              <a:gdLst/>
              <a:ahLst/>
              <a:cxnLst/>
              <a:rect l="l" t="t" r="r" b="b"/>
              <a:pathLst>
                <a:path w="8922" h="3668" extrusionOk="0">
                  <a:moveTo>
                    <a:pt x="7281" y="1"/>
                  </a:moveTo>
                  <a:lnTo>
                    <a:pt x="1640" y="1"/>
                  </a:lnTo>
                  <a:cubicBezTo>
                    <a:pt x="733" y="1"/>
                    <a:pt x="0" y="737"/>
                    <a:pt x="0" y="1644"/>
                  </a:cubicBezTo>
                  <a:lnTo>
                    <a:pt x="0" y="1644"/>
                  </a:lnTo>
                  <a:cubicBezTo>
                    <a:pt x="0" y="2551"/>
                    <a:pt x="733" y="3284"/>
                    <a:pt x="1640" y="3284"/>
                  </a:cubicBezTo>
                  <a:lnTo>
                    <a:pt x="2112" y="3284"/>
                  </a:lnTo>
                  <a:lnTo>
                    <a:pt x="2407" y="3668"/>
                  </a:lnTo>
                  <a:lnTo>
                    <a:pt x="2702" y="3284"/>
                  </a:lnTo>
                  <a:lnTo>
                    <a:pt x="7281" y="3284"/>
                  </a:lnTo>
                  <a:cubicBezTo>
                    <a:pt x="8188" y="3284"/>
                    <a:pt x="8921" y="2548"/>
                    <a:pt x="8921" y="1644"/>
                  </a:cubicBezTo>
                  <a:lnTo>
                    <a:pt x="8921" y="1644"/>
                  </a:lnTo>
                  <a:cubicBezTo>
                    <a:pt x="8921" y="737"/>
                    <a:pt x="8188" y="1"/>
                    <a:pt x="7281" y="1"/>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flipH="1">
              <a:off x="5979834" y="1046790"/>
              <a:ext cx="203933" cy="168502"/>
            </a:xfrm>
            <a:custGeom>
              <a:avLst/>
              <a:gdLst/>
              <a:ahLst/>
              <a:cxnLst/>
              <a:rect l="l" t="t" r="r" b="b"/>
              <a:pathLst>
                <a:path w="1951" h="1612" extrusionOk="0">
                  <a:moveTo>
                    <a:pt x="522" y="0"/>
                  </a:moveTo>
                  <a:cubicBezTo>
                    <a:pt x="493" y="0"/>
                    <a:pt x="463" y="3"/>
                    <a:pt x="433" y="8"/>
                  </a:cubicBezTo>
                  <a:cubicBezTo>
                    <a:pt x="226" y="43"/>
                    <a:pt x="60" y="212"/>
                    <a:pt x="26" y="422"/>
                  </a:cubicBezTo>
                  <a:cubicBezTo>
                    <a:pt x="0" y="591"/>
                    <a:pt x="60" y="748"/>
                    <a:pt x="167" y="858"/>
                  </a:cubicBezTo>
                  <a:lnTo>
                    <a:pt x="883" y="1572"/>
                  </a:lnTo>
                  <a:cubicBezTo>
                    <a:pt x="908" y="1598"/>
                    <a:pt x="941" y="1611"/>
                    <a:pt x="974" y="1611"/>
                  </a:cubicBezTo>
                  <a:cubicBezTo>
                    <a:pt x="1007" y="1611"/>
                    <a:pt x="1041" y="1598"/>
                    <a:pt x="1067" y="1572"/>
                  </a:cubicBezTo>
                  <a:lnTo>
                    <a:pt x="1781" y="858"/>
                  </a:lnTo>
                  <a:cubicBezTo>
                    <a:pt x="1891" y="748"/>
                    <a:pt x="1950" y="591"/>
                    <a:pt x="1921" y="422"/>
                  </a:cubicBezTo>
                  <a:cubicBezTo>
                    <a:pt x="1891" y="212"/>
                    <a:pt x="1721" y="43"/>
                    <a:pt x="1514" y="8"/>
                  </a:cubicBezTo>
                  <a:cubicBezTo>
                    <a:pt x="1485" y="3"/>
                    <a:pt x="1455" y="0"/>
                    <a:pt x="1426" y="0"/>
                  </a:cubicBezTo>
                  <a:cubicBezTo>
                    <a:pt x="1227" y="0"/>
                    <a:pt x="1055" y="118"/>
                    <a:pt x="974" y="286"/>
                  </a:cubicBezTo>
                  <a:cubicBezTo>
                    <a:pt x="893" y="118"/>
                    <a:pt x="723" y="0"/>
                    <a:pt x="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7"/>
            <p:cNvSpPr/>
            <p:nvPr/>
          </p:nvSpPr>
          <p:spPr>
            <a:xfrm flipH="1">
              <a:off x="5715589" y="1046790"/>
              <a:ext cx="203933" cy="168502"/>
            </a:xfrm>
            <a:custGeom>
              <a:avLst/>
              <a:gdLst/>
              <a:ahLst/>
              <a:cxnLst/>
              <a:rect l="l" t="t" r="r" b="b"/>
              <a:pathLst>
                <a:path w="1951" h="1612" extrusionOk="0">
                  <a:moveTo>
                    <a:pt x="524" y="0"/>
                  </a:moveTo>
                  <a:cubicBezTo>
                    <a:pt x="495" y="0"/>
                    <a:pt x="466" y="3"/>
                    <a:pt x="436" y="8"/>
                  </a:cubicBezTo>
                  <a:cubicBezTo>
                    <a:pt x="229" y="43"/>
                    <a:pt x="60" y="212"/>
                    <a:pt x="27" y="422"/>
                  </a:cubicBezTo>
                  <a:cubicBezTo>
                    <a:pt x="1" y="591"/>
                    <a:pt x="60" y="748"/>
                    <a:pt x="170" y="858"/>
                  </a:cubicBezTo>
                  <a:lnTo>
                    <a:pt x="884" y="1572"/>
                  </a:lnTo>
                  <a:cubicBezTo>
                    <a:pt x="909" y="1598"/>
                    <a:pt x="942" y="1611"/>
                    <a:pt x="976" y="1611"/>
                  </a:cubicBezTo>
                  <a:cubicBezTo>
                    <a:pt x="1009" y="1611"/>
                    <a:pt x="1042" y="1598"/>
                    <a:pt x="1067" y="1572"/>
                  </a:cubicBezTo>
                  <a:lnTo>
                    <a:pt x="1784" y="858"/>
                  </a:lnTo>
                  <a:cubicBezTo>
                    <a:pt x="1891" y="748"/>
                    <a:pt x="1951" y="591"/>
                    <a:pt x="1924" y="422"/>
                  </a:cubicBezTo>
                  <a:cubicBezTo>
                    <a:pt x="1891" y="212"/>
                    <a:pt x="1722" y="43"/>
                    <a:pt x="1515" y="8"/>
                  </a:cubicBezTo>
                  <a:cubicBezTo>
                    <a:pt x="1485" y="3"/>
                    <a:pt x="1456" y="0"/>
                    <a:pt x="1427" y="0"/>
                  </a:cubicBezTo>
                  <a:cubicBezTo>
                    <a:pt x="1228" y="0"/>
                    <a:pt x="1056" y="118"/>
                    <a:pt x="977" y="286"/>
                  </a:cubicBezTo>
                  <a:cubicBezTo>
                    <a:pt x="896" y="118"/>
                    <a:pt x="724"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flipH="1">
              <a:off x="5451239" y="1046790"/>
              <a:ext cx="203933" cy="168502"/>
            </a:xfrm>
            <a:custGeom>
              <a:avLst/>
              <a:gdLst/>
              <a:ahLst/>
              <a:cxnLst/>
              <a:rect l="l" t="t" r="r" b="b"/>
              <a:pathLst>
                <a:path w="1951" h="1612" extrusionOk="0">
                  <a:moveTo>
                    <a:pt x="524" y="0"/>
                  </a:moveTo>
                  <a:cubicBezTo>
                    <a:pt x="495" y="0"/>
                    <a:pt x="466" y="3"/>
                    <a:pt x="436" y="8"/>
                  </a:cubicBezTo>
                  <a:cubicBezTo>
                    <a:pt x="229" y="43"/>
                    <a:pt x="60" y="212"/>
                    <a:pt x="29" y="422"/>
                  </a:cubicBezTo>
                  <a:cubicBezTo>
                    <a:pt x="0" y="591"/>
                    <a:pt x="60" y="748"/>
                    <a:pt x="169" y="858"/>
                  </a:cubicBezTo>
                  <a:lnTo>
                    <a:pt x="883" y="1572"/>
                  </a:lnTo>
                  <a:cubicBezTo>
                    <a:pt x="910" y="1598"/>
                    <a:pt x="943" y="1611"/>
                    <a:pt x="976" y="1611"/>
                  </a:cubicBezTo>
                  <a:cubicBezTo>
                    <a:pt x="1009" y="1611"/>
                    <a:pt x="1042" y="1598"/>
                    <a:pt x="1067" y="1572"/>
                  </a:cubicBezTo>
                  <a:lnTo>
                    <a:pt x="1783" y="858"/>
                  </a:lnTo>
                  <a:cubicBezTo>
                    <a:pt x="1890" y="748"/>
                    <a:pt x="1950" y="591"/>
                    <a:pt x="1924" y="422"/>
                  </a:cubicBezTo>
                  <a:cubicBezTo>
                    <a:pt x="1890" y="212"/>
                    <a:pt x="1724" y="43"/>
                    <a:pt x="1517" y="8"/>
                  </a:cubicBezTo>
                  <a:cubicBezTo>
                    <a:pt x="1487" y="3"/>
                    <a:pt x="1457" y="0"/>
                    <a:pt x="1428" y="0"/>
                  </a:cubicBezTo>
                  <a:cubicBezTo>
                    <a:pt x="1228" y="0"/>
                    <a:pt x="1057" y="118"/>
                    <a:pt x="976" y="286"/>
                  </a:cubicBezTo>
                  <a:cubicBezTo>
                    <a:pt x="895" y="118"/>
                    <a:pt x="72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27"/>
          <p:cNvGrpSpPr/>
          <p:nvPr/>
        </p:nvGrpSpPr>
        <p:grpSpPr>
          <a:xfrm>
            <a:off x="8107425" y="2898850"/>
            <a:ext cx="642945" cy="648447"/>
            <a:chOff x="8150775" y="2498300"/>
            <a:chExt cx="642945" cy="648447"/>
          </a:xfrm>
        </p:grpSpPr>
        <p:sp>
          <p:nvSpPr>
            <p:cNvPr id="905" name="Google Shape;905;p27"/>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27"/>
          <p:cNvGrpSpPr/>
          <p:nvPr/>
        </p:nvGrpSpPr>
        <p:grpSpPr>
          <a:xfrm>
            <a:off x="6106781" y="2571749"/>
            <a:ext cx="561575" cy="466262"/>
            <a:chOff x="6124800" y="2516625"/>
            <a:chExt cx="493216" cy="409505"/>
          </a:xfrm>
        </p:grpSpPr>
        <p:sp>
          <p:nvSpPr>
            <p:cNvPr id="911" name="Google Shape;911;p27"/>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27"/>
          <p:cNvGrpSpPr/>
          <p:nvPr/>
        </p:nvGrpSpPr>
        <p:grpSpPr>
          <a:xfrm>
            <a:off x="5434671" y="1628801"/>
            <a:ext cx="469854" cy="469981"/>
            <a:chOff x="5269700" y="1647975"/>
            <a:chExt cx="409351" cy="409499"/>
          </a:xfrm>
        </p:grpSpPr>
        <p:sp>
          <p:nvSpPr>
            <p:cNvPr id="914" name="Google Shape;914;p27"/>
            <p:cNvSpPr/>
            <p:nvPr/>
          </p:nvSpPr>
          <p:spPr>
            <a:xfrm>
              <a:off x="5269700" y="1647975"/>
              <a:ext cx="409351" cy="409499"/>
            </a:xfrm>
            <a:custGeom>
              <a:avLst/>
              <a:gdLst/>
              <a:ahLst/>
              <a:cxnLst/>
              <a:rect l="l" t="t" r="r" b="b"/>
              <a:pathLst>
                <a:path w="5566" h="5568" extrusionOk="0">
                  <a:moveTo>
                    <a:pt x="556" y="1777"/>
                  </a:moveTo>
                  <a:cubicBezTo>
                    <a:pt x="1" y="3008"/>
                    <a:pt x="549" y="4455"/>
                    <a:pt x="1780" y="5013"/>
                  </a:cubicBezTo>
                  <a:cubicBezTo>
                    <a:pt x="3008" y="5567"/>
                    <a:pt x="4456" y="5020"/>
                    <a:pt x="5010" y="3791"/>
                  </a:cubicBezTo>
                  <a:cubicBezTo>
                    <a:pt x="5565" y="2560"/>
                    <a:pt x="5020" y="1113"/>
                    <a:pt x="3789" y="556"/>
                  </a:cubicBezTo>
                  <a:cubicBezTo>
                    <a:pt x="2558" y="1"/>
                    <a:pt x="1110" y="548"/>
                    <a:pt x="556" y="1777"/>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5365529" y="1751674"/>
              <a:ext cx="238874" cy="201807"/>
            </a:xfrm>
            <a:custGeom>
              <a:avLst/>
              <a:gdLst/>
              <a:ahLst/>
              <a:cxnLst/>
              <a:rect l="l" t="t" r="r" b="b"/>
              <a:pathLst>
                <a:path w="3248" h="2744" extrusionOk="0">
                  <a:moveTo>
                    <a:pt x="843" y="0"/>
                  </a:moveTo>
                  <a:cubicBezTo>
                    <a:pt x="533" y="0"/>
                    <a:pt x="238" y="178"/>
                    <a:pt x="103" y="479"/>
                  </a:cubicBezTo>
                  <a:lnTo>
                    <a:pt x="100" y="479"/>
                  </a:lnTo>
                  <a:cubicBezTo>
                    <a:pt x="0" y="705"/>
                    <a:pt x="12" y="950"/>
                    <a:pt x="110" y="1157"/>
                  </a:cubicBezTo>
                  <a:lnTo>
                    <a:pt x="862" y="2743"/>
                  </a:lnTo>
                  <a:lnTo>
                    <a:pt x="2460" y="2284"/>
                  </a:lnTo>
                  <a:cubicBezTo>
                    <a:pt x="2517" y="2274"/>
                    <a:pt x="2569" y="2257"/>
                    <a:pt x="2622" y="2236"/>
                  </a:cubicBezTo>
                  <a:lnTo>
                    <a:pt x="2626" y="2236"/>
                  </a:lnTo>
                  <a:lnTo>
                    <a:pt x="2626" y="2234"/>
                  </a:lnTo>
                  <a:cubicBezTo>
                    <a:pt x="2815" y="2160"/>
                    <a:pt x="2974" y="2015"/>
                    <a:pt x="3065" y="1817"/>
                  </a:cubicBezTo>
                  <a:cubicBezTo>
                    <a:pt x="3248" y="1407"/>
                    <a:pt x="3067" y="926"/>
                    <a:pt x="2657" y="741"/>
                  </a:cubicBezTo>
                  <a:cubicBezTo>
                    <a:pt x="2550" y="692"/>
                    <a:pt x="2437" y="669"/>
                    <a:pt x="2327" y="669"/>
                  </a:cubicBezTo>
                  <a:cubicBezTo>
                    <a:pt x="2042" y="669"/>
                    <a:pt x="1769" y="822"/>
                    <a:pt x="1622" y="1081"/>
                  </a:cubicBezTo>
                  <a:lnTo>
                    <a:pt x="1610" y="1069"/>
                  </a:lnTo>
                  <a:cubicBezTo>
                    <a:pt x="1738" y="679"/>
                    <a:pt x="1560" y="246"/>
                    <a:pt x="1176" y="72"/>
                  </a:cubicBezTo>
                  <a:cubicBezTo>
                    <a:pt x="1068" y="23"/>
                    <a:pt x="955" y="0"/>
                    <a:pt x="8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27"/>
          <p:cNvGrpSpPr/>
          <p:nvPr/>
        </p:nvGrpSpPr>
        <p:grpSpPr>
          <a:xfrm>
            <a:off x="8239974" y="1025932"/>
            <a:ext cx="469856" cy="483503"/>
            <a:chOff x="8229933" y="1142025"/>
            <a:chExt cx="397947" cy="409505"/>
          </a:xfrm>
        </p:grpSpPr>
        <p:sp>
          <p:nvSpPr>
            <p:cNvPr id="917" name="Google Shape;917;p27"/>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6"/>
          <p:cNvSpPr txBox="1">
            <a:spLocks noGrp="1"/>
          </p:cNvSpPr>
          <p:nvPr>
            <p:ph type="title"/>
          </p:nvPr>
        </p:nvSpPr>
        <p:spPr>
          <a:xfrm>
            <a:off x="3627025" y="1672177"/>
            <a:ext cx="4801800" cy="108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Tik Tok</a:t>
            </a:r>
            <a:endParaRPr/>
          </a:p>
        </p:txBody>
      </p:sp>
      <p:sp>
        <p:nvSpPr>
          <p:cNvPr id="1074" name="Google Shape;1074;p36"/>
          <p:cNvSpPr txBox="1">
            <a:spLocks noGrp="1"/>
          </p:cNvSpPr>
          <p:nvPr>
            <p:ph type="subTitle" idx="1"/>
          </p:nvPr>
        </p:nvSpPr>
        <p:spPr>
          <a:xfrm>
            <a:off x="3627097" y="3036900"/>
            <a:ext cx="48018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Invisible filter remover (Trojan)</a:t>
            </a:r>
            <a:endParaRPr/>
          </a:p>
        </p:txBody>
      </p:sp>
      <p:grpSp>
        <p:nvGrpSpPr>
          <p:cNvPr id="1075" name="Google Shape;1075;p36"/>
          <p:cNvGrpSpPr/>
          <p:nvPr/>
        </p:nvGrpSpPr>
        <p:grpSpPr>
          <a:xfrm flipH="1">
            <a:off x="3316993" y="534982"/>
            <a:ext cx="1017739" cy="519694"/>
            <a:chOff x="8144350" y="986587"/>
            <a:chExt cx="642958" cy="328317"/>
          </a:xfrm>
        </p:grpSpPr>
        <p:sp>
          <p:nvSpPr>
            <p:cNvPr id="1076" name="Google Shape;1076;p36"/>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6"/>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6"/>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6"/>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6"/>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6"/>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6"/>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6"/>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6"/>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6"/>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6"/>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6"/>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a:off x="327276" y="747682"/>
            <a:ext cx="469856" cy="483503"/>
            <a:chOff x="8229933" y="1142025"/>
            <a:chExt cx="397947" cy="409505"/>
          </a:xfrm>
        </p:grpSpPr>
        <p:sp>
          <p:nvSpPr>
            <p:cNvPr id="1099" name="Google Shape;1099;p36"/>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6"/>
          <p:cNvGrpSpPr/>
          <p:nvPr/>
        </p:nvGrpSpPr>
        <p:grpSpPr>
          <a:xfrm flipH="1">
            <a:off x="142706" y="1375750"/>
            <a:ext cx="2345262" cy="3232750"/>
            <a:chOff x="6201163" y="1375750"/>
            <a:chExt cx="2345262" cy="3232750"/>
          </a:xfrm>
        </p:grpSpPr>
        <p:pic>
          <p:nvPicPr>
            <p:cNvPr id="1103" name="Google Shape;1103;p36"/>
            <p:cNvPicPr preferRelativeResize="0"/>
            <p:nvPr/>
          </p:nvPicPr>
          <p:blipFill>
            <a:blip r:embed="rId3">
              <a:alphaModFix/>
            </a:blip>
            <a:stretch>
              <a:fillRect/>
            </a:stretch>
          </p:blipFill>
          <p:spPr>
            <a:xfrm flipH="1">
              <a:off x="6771925" y="1375750"/>
              <a:ext cx="1774500" cy="3232750"/>
            </a:xfrm>
            <a:prstGeom prst="rect">
              <a:avLst/>
            </a:prstGeom>
            <a:noFill/>
            <a:ln>
              <a:noFill/>
            </a:ln>
          </p:spPr>
        </p:pic>
        <p:grpSp>
          <p:nvGrpSpPr>
            <p:cNvPr id="1104" name="Google Shape;1104;p36"/>
            <p:cNvGrpSpPr/>
            <p:nvPr/>
          </p:nvGrpSpPr>
          <p:grpSpPr>
            <a:xfrm>
              <a:off x="6201163" y="4608500"/>
              <a:ext cx="2219237" cy="0"/>
              <a:chOff x="6201163" y="4608500"/>
              <a:chExt cx="2219237" cy="0"/>
            </a:xfrm>
          </p:grpSpPr>
          <p:cxnSp>
            <p:nvCxnSpPr>
              <p:cNvPr id="1105" name="Google Shape;1105;p36"/>
              <p:cNvCxnSpPr/>
              <p:nvPr/>
            </p:nvCxnSpPr>
            <p:spPr>
              <a:xfrm rot="10800000">
                <a:off x="6633300" y="4608500"/>
                <a:ext cx="1787100" cy="0"/>
              </a:xfrm>
              <a:prstGeom prst="straightConnector1">
                <a:avLst/>
              </a:prstGeom>
              <a:noFill/>
              <a:ln w="9525" cap="flat" cmpd="sng">
                <a:solidFill>
                  <a:schemeClr val="dk1"/>
                </a:solidFill>
                <a:prstDash val="solid"/>
                <a:round/>
                <a:headEnd type="none" w="med" len="med"/>
                <a:tailEnd type="none" w="med" len="med"/>
              </a:ln>
            </p:spPr>
          </p:cxnSp>
          <p:cxnSp>
            <p:nvCxnSpPr>
              <p:cNvPr id="1106" name="Google Shape;1106;p36"/>
              <p:cNvCxnSpPr/>
              <p:nvPr/>
            </p:nvCxnSpPr>
            <p:spPr>
              <a:xfrm rot="10800000">
                <a:off x="6201163" y="4608500"/>
                <a:ext cx="344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07" name="Google Shape;1107;p36"/>
          <p:cNvGrpSpPr/>
          <p:nvPr/>
        </p:nvGrpSpPr>
        <p:grpSpPr>
          <a:xfrm rot="-2117714">
            <a:off x="8071585" y="800118"/>
            <a:ext cx="642956" cy="648459"/>
            <a:chOff x="8150775" y="2498300"/>
            <a:chExt cx="642945" cy="648447"/>
          </a:xfrm>
        </p:grpSpPr>
        <p:sp>
          <p:nvSpPr>
            <p:cNvPr id="1108" name="Google Shape;1108;p36"/>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36"/>
          <p:cNvSpPr/>
          <p:nvPr/>
        </p:nvSpPr>
        <p:spPr>
          <a:xfrm>
            <a:off x="6770418" y="4187758"/>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36"/>
          <p:cNvGrpSpPr/>
          <p:nvPr/>
        </p:nvGrpSpPr>
        <p:grpSpPr>
          <a:xfrm rot="1199486">
            <a:off x="4028100" y="2174252"/>
            <a:ext cx="642983" cy="648486"/>
            <a:chOff x="8150775" y="2498300"/>
            <a:chExt cx="642945" cy="648447"/>
          </a:xfrm>
        </p:grpSpPr>
        <p:sp>
          <p:nvSpPr>
            <p:cNvPr id="1115" name="Google Shape;1115;p36"/>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0" name="Google Shape;1120;p36"/>
          <p:cNvPicPr preferRelativeResize="0"/>
          <p:nvPr/>
        </p:nvPicPr>
        <p:blipFill>
          <a:blip r:embed="rId4">
            <a:alphaModFix/>
          </a:blip>
          <a:stretch>
            <a:fillRect/>
          </a:stretch>
        </p:blipFill>
        <p:spPr>
          <a:xfrm>
            <a:off x="1090263" y="1054663"/>
            <a:ext cx="1933575" cy="334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37"/>
          <p:cNvSpPr txBox="1">
            <a:spLocks noGrp="1"/>
          </p:cNvSpPr>
          <p:nvPr>
            <p:ph type="title"/>
          </p:nvPr>
        </p:nvSpPr>
        <p:spPr>
          <a:xfrm>
            <a:off x="715100" y="535000"/>
            <a:ext cx="7713900" cy="10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TikTok Filter Removal</a:t>
            </a:r>
            <a:endParaRPr>
              <a:solidFill>
                <a:schemeClr val="dk1"/>
              </a:solidFill>
            </a:endParaRPr>
          </a:p>
        </p:txBody>
      </p:sp>
      <p:grpSp>
        <p:nvGrpSpPr>
          <p:cNvPr id="1126" name="Google Shape;1126;p37"/>
          <p:cNvGrpSpPr/>
          <p:nvPr/>
        </p:nvGrpSpPr>
        <p:grpSpPr>
          <a:xfrm>
            <a:off x="212350" y="1631450"/>
            <a:ext cx="642945" cy="648447"/>
            <a:chOff x="8150775" y="2498300"/>
            <a:chExt cx="642945" cy="648447"/>
          </a:xfrm>
        </p:grpSpPr>
        <p:sp>
          <p:nvSpPr>
            <p:cNvPr id="1127" name="Google Shape;1127;p37"/>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37"/>
          <p:cNvGrpSpPr/>
          <p:nvPr/>
        </p:nvGrpSpPr>
        <p:grpSpPr>
          <a:xfrm>
            <a:off x="8498546" y="2631263"/>
            <a:ext cx="469854" cy="469981"/>
            <a:chOff x="5269700" y="1647975"/>
            <a:chExt cx="409351" cy="409499"/>
          </a:xfrm>
        </p:grpSpPr>
        <p:sp>
          <p:nvSpPr>
            <p:cNvPr id="1133" name="Google Shape;1133;p37"/>
            <p:cNvSpPr/>
            <p:nvPr/>
          </p:nvSpPr>
          <p:spPr>
            <a:xfrm>
              <a:off x="5269700" y="1647975"/>
              <a:ext cx="409351" cy="409499"/>
            </a:xfrm>
            <a:custGeom>
              <a:avLst/>
              <a:gdLst/>
              <a:ahLst/>
              <a:cxnLst/>
              <a:rect l="l" t="t" r="r" b="b"/>
              <a:pathLst>
                <a:path w="5566" h="5568" extrusionOk="0">
                  <a:moveTo>
                    <a:pt x="556" y="1777"/>
                  </a:moveTo>
                  <a:cubicBezTo>
                    <a:pt x="1" y="3008"/>
                    <a:pt x="549" y="4455"/>
                    <a:pt x="1780" y="5013"/>
                  </a:cubicBezTo>
                  <a:cubicBezTo>
                    <a:pt x="3008" y="5567"/>
                    <a:pt x="4456" y="5020"/>
                    <a:pt x="5010" y="3791"/>
                  </a:cubicBezTo>
                  <a:cubicBezTo>
                    <a:pt x="5565" y="2560"/>
                    <a:pt x="5020" y="1113"/>
                    <a:pt x="3789" y="556"/>
                  </a:cubicBezTo>
                  <a:cubicBezTo>
                    <a:pt x="2558" y="1"/>
                    <a:pt x="1110" y="548"/>
                    <a:pt x="556" y="1777"/>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5365529" y="1751674"/>
              <a:ext cx="238874" cy="201807"/>
            </a:xfrm>
            <a:custGeom>
              <a:avLst/>
              <a:gdLst/>
              <a:ahLst/>
              <a:cxnLst/>
              <a:rect l="l" t="t" r="r" b="b"/>
              <a:pathLst>
                <a:path w="3248" h="2744" extrusionOk="0">
                  <a:moveTo>
                    <a:pt x="843" y="0"/>
                  </a:moveTo>
                  <a:cubicBezTo>
                    <a:pt x="533" y="0"/>
                    <a:pt x="238" y="178"/>
                    <a:pt x="103" y="479"/>
                  </a:cubicBezTo>
                  <a:lnTo>
                    <a:pt x="100" y="479"/>
                  </a:lnTo>
                  <a:cubicBezTo>
                    <a:pt x="0" y="705"/>
                    <a:pt x="12" y="950"/>
                    <a:pt x="110" y="1157"/>
                  </a:cubicBezTo>
                  <a:lnTo>
                    <a:pt x="862" y="2743"/>
                  </a:lnTo>
                  <a:lnTo>
                    <a:pt x="2460" y="2284"/>
                  </a:lnTo>
                  <a:cubicBezTo>
                    <a:pt x="2517" y="2274"/>
                    <a:pt x="2569" y="2257"/>
                    <a:pt x="2622" y="2236"/>
                  </a:cubicBezTo>
                  <a:lnTo>
                    <a:pt x="2626" y="2236"/>
                  </a:lnTo>
                  <a:lnTo>
                    <a:pt x="2626" y="2234"/>
                  </a:lnTo>
                  <a:cubicBezTo>
                    <a:pt x="2815" y="2160"/>
                    <a:pt x="2974" y="2015"/>
                    <a:pt x="3065" y="1817"/>
                  </a:cubicBezTo>
                  <a:cubicBezTo>
                    <a:pt x="3248" y="1407"/>
                    <a:pt x="3067" y="926"/>
                    <a:pt x="2657" y="741"/>
                  </a:cubicBezTo>
                  <a:cubicBezTo>
                    <a:pt x="2550" y="692"/>
                    <a:pt x="2437" y="669"/>
                    <a:pt x="2327" y="669"/>
                  </a:cubicBezTo>
                  <a:cubicBezTo>
                    <a:pt x="2042" y="669"/>
                    <a:pt x="1769" y="822"/>
                    <a:pt x="1622" y="1081"/>
                  </a:cubicBezTo>
                  <a:lnTo>
                    <a:pt x="1610" y="1069"/>
                  </a:lnTo>
                  <a:cubicBezTo>
                    <a:pt x="1738" y="679"/>
                    <a:pt x="1560" y="246"/>
                    <a:pt x="1176" y="72"/>
                  </a:cubicBezTo>
                  <a:cubicBezTo>
                    <a:pt x="1068" y="23"/>
                    <a:pt x="955" y="0"/>
                    <a:pt x="8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5" name="Google Shape;1135;p37"/>
          <p:cNvPicPr preferRelativeResize="0"/>
          <p:nvPr/>
        </p:nvPicPr>
        <p:blipFill>
          <a:blip r:embed="rId3">
            <a:alphaModFix/>
          </a:blip>
          <a:stretch>
            <a:fillRect/>
          </a:stretch>
        </p:blipFill>
        <p:spPr>
          <a:xfrm>
            <a:off x="2357720" y="1181136"/>
            <a:ext cx="4638397" cy="2781227"/>
          </a:xfrm>
          <a:prstGeom prst="rect">
            <a:avLst/>
          </a:prstGeom>
          <a:noFill/>
          <a:ln>
            <a:noFill/>
          </a:ln>
        </p:spPr>
      </p:pic>
      <p:pic>
        <p:nvPicPr>
          <p:cNvPr id="1136" name="Google Shape;1136;p37"/>
          <p:cNvPicPr preferRelativeResize="0"/>
          <p:nvPr/>
        </p:nvPicPr>
        <p:blipFill rotWithShape="1">
          <a:blip r:embed="rId4">
            <a:alphaModFix/>
          </a:blip>
          <a:srcRect l="49834"/>
          <a:stretch/>
        </p:blipFill>
        <p:spPr>
          <a:xfrm>
            <a:off x="581138" y="1834850"/>
            <a:ext cx="2597722" cy="2781225"/>
          </a:xfrm>
          <a:prstGeom prst="rect">
            <a:avLst/>
          </a:prstGeom>
          <a:noFill/>
          <a:ln>
            <a:noFill/>
          </a:ln>
        </p:spPr>
      </p:pic>
      <p:pic>
        <p:nvPicPr>
          <p:cNvPr id="1137" name="Google Shape;1137;p37"/>
          <p:cNvPicPr preferRelativeResize="0"/>
          <p:nvPr/>
        </p:nvPicPr>
        <p:blipFill>
          <a:blip r:embed="rId5">
            <a:alphaModFix/>
          </a:blip>
          <a:stretch>
            <a:fillRect/>
          </a:stretch>
        </p:blipFill>
        <p:spPr>
          <a:xfrm>
            <a:off x="5847655" y="2745488"/>
            <a:ext cx="3120750" cy="187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38"/>
          <p:cNvSpPr txBox="1">
            <a:spLocks noGrp="1"/>
          </p:cNvSpPr>
          <p:nvPr>
            <p:ph type="title"/>
          </p:nvPr>
        </p:nvSpPr>
        <p:spPr>
          <a:xfrm>
            <a:off x="715100" y="535000"/>
            <a:ext cx="7713900" cy="10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Github for Phishing</a:t>
            </a:r>
            <a:endParaRPr/>
          </a:p>
        </p:txBody>
      </p:sp>
      <p:grpSp>
        <p:nvGrpSpPr>
          <p:cNvPr id="1143" name="Google Shape;1143;p38"/>
          <p:cNvGrpSpPr/>
          <p:nvPr/>
        </p:nvGrpSpPr>
        <p:grpSpPr>
          <a:xfrm>
            <a:off x="212350" y="1631450"/>
            <a:ext cx="642945" cy="648447"/>
            <a:chOff x="8150775" y="2498300"/>
            <a:chExt cx="642945" cy="648447"/>
          </a:xfrm>
        </p:grpSpPr>
        <p:sp>
          <p:nvSpPr>
            <p:cNvPr id="1144" name="Google Shape;1144;p38"/>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38"/>
          <p:cNvGrpSpPr/>
          <p:nvPr/>
        </p:nvGrpSpPr>
        <p:grpSpPr>
          <a:xfrm>
            <a:off x="8498546" y="2631263"/>
            <a:ext cx="469854" cy="469981"/>
            <a:chOff x="5269700" y="1647975"/>
            <a:chExt cx="409351" cy="409499"/>
          </a:xfrm>
        </p:grpSpPr>
        <p:sp>
          <p:nvSpPr>
            <p:cNvPr id="1150" name="Google Shape;1150;p38"/>
            <p:cNvSpPr/>
            <p:nvPr/>
          </p:nvSpPr>
          <p:spPr>
            <a:xfrm>
              <a:off x="5269700" y="1647975"/>
              <a:ext cx="409351" cy="409499"/>
            </a:xfrm>
            <a:custGeom>
              <a:avLst/>
              <a:gdLst/>
              <a:ahLst/>
              <a:cxnLst/>
              <a:rect l="l" t="t" r="r" b="b"/>
              <a:pathLst>
                <a:path w="5566" h="5568" extrusionOk="0">
                  <a:moveTo>
                    <a:pt x="556" y="1777"/>
                  </a:moveTo>
                  <a:cubicBezTo>
                    <a:pt x="1" y="3008"/>
                    <a:pt x="549" y="4455"/>
                    <a:pt x="1780" y="5013"/>
                  </a:cubicBezTo>
                  <a:cubicBezTo>
                    <a:pt x="3008" y="5567"/>
                    <a:pt x="4456" y="5020"/>
                    <a:pt x="5010" y="3791"/>
                  </a:cubicBezTo>
                  <a:cubicBezTo>
                    <a:pt x="5565" y="2560"/>
                    <a:pt x="5020" y="1113"/>
                    <a:pt x="3789" y="556"/>
                  </a:cubicBezTo>
                  <a:cubicBezTo>
                    <a:pt x="2558" y="1"/>
                    <a:pt x="1110" y="548"/>
                    <a:pt x="556" y="1777"/>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5365529" y="1751674"/>
              <a:ext cx="238874" cy="201807"/>
            </a:xfrm>
            <a:custGeom>
              <a:avLst/>
              <a:gdLst/>
              <a:ahLst/>
              <a:cxnLst/>
              <a:rect l="l" t="t" r="r" b="b"/>
              <a:pathLst>
                <a:path w="3248" h="2744" extrusionOk="0">
                  <a:moveTo>
                    <a:pt x="843" y="0"/>
                  </a:moveTo>
                  <a:cubicBezTo>
                    <a:pt x="533" y="0"/>
                    <a:pt x="238" y="178"/>
                    <a:pt x="103" y="479"/>
                  </a:cubicBezTo>
                  <a:lnTo>
                    <a:pt x="100" y="479"/>
                  </a:lnTo>
                  <a:cubicBezTo>
                    <a:pt x="0" y="705"/>
                    <a:pt x="12" y="950"/>
                    <a:pt x="110" y="1157"/>
                  </a:cubicBezTo>
                  <a:lnTo>
                    <a:pt x="862" y="2743"/>
                  </a:lnTo>
                  <a:lnTo>
                    <a:pt x="2460" y="2284"/>
                  </a:lnTo>
                  <a:cubicBezTo>
                    <a:pt x="2517" y="2274"/>
                    <a:pt x="2569" y="2257"/>
                    <a:pt x="2622" y="2236"/>
                  </a:cubicBezTo>
                  <a:lnTo>
                    <a:pt x="2626" y="2236"/>
                  </a:lnTo>
                  <a:lnTo>
                    <a:pt x="2626" y="2234"/>
                  </a:lnTo>
                  <a:cubicBezTo>
                    <a:pt x="2815" y="2160"/>
                    <a:pt x="2974" y="2015"/>
                    <a:pt x="3065" y="1817"/>
                  </a:cubicBezTo>
                  <a:cubicBezTo>
                    <a:pt x="3248" y="1407"/>
                    <a:pt x="3067" y="926"/>
                    <a:pt x="2657" y="741"/>
                  </a:cubicBezTo>
                  <a:cubicBezTo>
                    <a:pt x="2550" y="692"/>
                    <a:pt x="2437" y="669"/>
                    <a:pt x="2327" y="669"/>
                  </a:cubicBezTo>
                  <a:cubicBezTo>
                    <a:pt x="2042" y="669"/>
                    <a:pt x="1769" y="822"/>
                    <a:pt x="1622" y="1081"/>
                  </a:cubicBezTo>
                  <a:lnTo>
                    <a:pt x="1610" y="1069"/>
                  </a:lnTo>
                  <a:cubicBezTo>
                    <a:pt x="1738" y="679"/>
                    <a:pt x="1560" y="246"/>
                    <a:pt x="1176" y="72"/>
                  </a:cubicBezTo>
                  <a:cubicBezTo>
                    <a:pt x="1068" y="23"/>
                    <a:pt x="955" y="0"/>
                    <a:pt x="8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52" name="Google Shape;1152;p38"/>
          <p:cNvPicPr preferRelativeResize="0"/>
          <p:nvPr/>
        </p:nvPicPr>
        <p:blipFill>
          <a:blip r:embed="rId3">
            <a:alphaModFix/>
          </a:blip>
          <a:stretch>
            <a:fillRect/>
          </a:stretch>
        </p:blipFill>
        <p:spPr>
          <a:xfrm>
            <a:off x="9978446" y="1569450"/>
            <a:ext cx="2604699" cy="2867800"/>
          </a:xfrm>
          <a:prstGeom prst="rect">
            <a:avLst/>
          </a:prstGeom>
          <a:noFill/>
          <a:ln>
            <a:noFill/>
          </a:ln>
        </p:spPr>
      </p:pic>
      <p:pic>
        <p:nvPicPr>
          <p:cNvPr id="1153" name="Google Shape;1153;p38"/>
          <p:cNvPicPr preferRelativeResize="0"/>
          <p:nvPr/>
        </p:nvPicPr>
        <p:blipFill>
          <a:blip r:embed="rId4">
            <a:alphaModFix/>
          </a:blip>
          <a:stretch>
            <a:fillRect/>
          </a:stretch>
        </p:blipFill>
        <p:spPr>
          <a:xfrm>
            <a:off x="787675" y="1631450"/>
            <a:ext cx="4964050" cy="2743807"/>
          </a:xfrm>
          <a:prstGeom prst="rect">
            <a:avLst/>
          </a:prstGeom>
          <a:noFill/>
          <a:ln>
            <a:noFill/>
          </a:ln>
        </p:spPr>
      </p:pic>
      <p:pic>
        <p:nvPicPr>
          <p:cNvPr id="1154" name="Google Shape;1154;p38"/>
          <p:cNvPicPr preferRelativeResize="0"/>
          <p:nvPr/>
        </p:nvPicPr>
        <p:blipFill>
          <a:blip r:embed="rId5">
            <a:alphaModFix/>
          </a:blip>
          <a:stretch>
            <a:fillRect/>
          </a:stretch>
        </p:blipFill>
        <p:spPr>
          <a:xfrm>
            <a:off x="5818250" y="1761738"/>
            <a:ext cx="2481376" cy="2483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39"/>
          <p:cNvSpPr/>
          <p:nvPr/>
        </p:nvSpPr>
        <p:spPr>
          <a:xfrm>
            <a:off x="4536538" y="-30150"/>
            <a:ext cx="46774" cy="5203797"/>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0" name="Google Shape;1160;p39"/>
          <p:cNvSpPr txBox="1">
            <a:spLocks noGrp="1"/>
          </p:cNvSpPr>
          <p:nvPr>
            <p:ph type="title"/>
          </p:nvPr>
        </p:nvSpPr>
        <p:spPr>
          <a:xfrm>
            <a:off x="720000" y="16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 Kill Chain</a:t>
            </a:r>
            <a:endParaRPr/>
          </a:p>
          <a:p>
            <a:pPr marL="0" lvl="0" indent="0" algn="ctr" rtl="0">
              <a:spcBef>
                <a:spcPts val="0"/>
              </a:spcBef>
              <a:spcAft>
                <a:spcPts val="0"/>
              </a:spcAft>
              <a:buNone/>
            </a:pPr>
            <a:endParaRPr/>
          </a:p>
        </p:txBody>
      </p:sp>
      <p:grpSp>
        <p:nvGrpSpPr>
          <p:cNvPr id="1161" name="Google Shape;1161;p39"/>
          <p:cNvGrpSpPr/>
          <p:nvPr/>
        </p:nvGrpSpPr>
        <p:grpSpPr>
          <a:xfrm>
            <a:off x="4323567" y="2293798"/>
            <a:ext cx="3389355" cy="1597168"/>
            <a:chOff x="2723278" y="1150750"/>
            <a:chExt cx="2078594" cy="979497"/>
          </a:xfrm>
        </p:grpSpPr>
        <p:sp>
          <p:nvSpPr>
            <p:cNvPr id="1162" name="Google Shape;1162;p39"/>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3" name="Google Shape;1163;p39"/>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4" name="Google Shape;1164;p39"/>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5" name="Google Shape;1165;p39"/>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6" name="Google Shape;1166;p39"/>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7" name="Google Shape;1167;p39"/>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8" name="Google Shape;1168;p39"/>
            <p:cNvSpPr txBox="1"/>
            <p:nvPr/>
          </p:nvSpPr>
          <p:spPr>
            <a:xfrm>
              <a:off x="3265722" y="1475500"/>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Hide WASP downloader in Github project files</a:t>
              </a:r>
              <a:endParaRPr sz="1600">
                <a:solidFill>
                  <a:srgbClr val="434343"/>
                </a:solidFill>
                <a:latin typeface="Roboto"/>
                <a:ea typeface="Roboto"/>
                <a:cs typeface="Roboto"/>
                <a:sym typeface="Roboto"/>
              </a:endParaRPr>
            </a:p>
          </p:txBody>
        </p:sp>
        <p:sp>
          <p:nvSpPr>
            <p:cNvPr id="1169" name="Google Shape;1169;p39"/>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Weaponisation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70" name="Google Shape;1170;p39"/>
          <p:cNvGrpSpPr/>
          <p:nvPr/>
        </p:nvGrpSpPr>
        <p:grpSpPr>
          <a:xfrm>
            <a:off x="1449271" y="1218669"/>
            <a:ext cx="3393057" cy="1597216"/>
            <a:chOff x="933838" y="532900"/>
            <a:chExt cx="2079971" cy="979046"/>
          </a:xfrm>
        </p:grpSpPr>
        <p:sp>
          <p:nvSpPr>
            <p:cNvPr id="1171" name="Google Shape;1171;p39"/>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2" name="Google Shape;1172;p39"/>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3" name="Google Shape;1173;p39"/>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4" name="Google Shape;1174;p39"/>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5" name="Google Shape;1175;p39"/>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6" name="Google Shape;1176;p39"/>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1177" name="Google Shape;1177;p39"/>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Target trending TikTok challenge</a:t>
              </a:r>
              <a:endParaRPr sz="1600">
                <a:solidFill>
                  <a:srgbClr val="434343"/>
                </a:solidFill>
                <a:latin typeface="Roboto"/>
                <a:ea typeface="Roboto"/>
                <a:cs typeface="Roboto"/>
                <a:sym typeface="Roboto"/>
              </a:endParaRPr>
            </a:p>
          </p:txBody>
        </p:sp>
        <p:sp>
          <p:nvSpPr>
            <p:cNvPr id="1178" name="Google Shape;1178;p39"/>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Reconnaissance</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79" name="Google Shape;1179;p39"/>
          <p:cNvGrpSpPr/>
          <p:nvPr/>
        </p:nvGrpSpPr>
        <p:grpSpPr>
          <a:xfrm>
            <a:off x="1450784" y="3294017"/>
            <a:ext cx="3389313" cy="1595404"/>
            <a:chOff x="933838" y="1769089"/>
            <a:chExt cx="2079971" cy="979076"/>
          </a:xfrm>
        </p:grpSpPr>
        <p:sp>
          <p:nvSpPr>
            <p:cNvPr id="1180" name="Google Shape;1180;p39"/>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1" name="Google Shape;1181;p39"/>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2" name="Google Shape;1182;p39"/>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3" name="Google Shape;1183;p39"/>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4" name="Google Shape;1184;p39"/>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5" name="Google Shape;1185;p39"/>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6" name="Google Shape;1186;p39"/>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Attacker create TikTok videos to promote Discord channel</a:t>
              </a:r>
              <a:endParaRPr sz="1600">
                <a:solidFill>
                  <a:srgbClr val="434343"/>
                </a:solidFill>
                <a:latin typeface="Roboto"/>
                <a:ea typeface="Roboto"/>
                <a:cs typeface="Roboto"/>
                <a:sym typeface="Roboto"/>
              </a:endParaRPr>
            </a:p>
          </p:txBody>
        </p:sp>
        <p:sp>
          <p:nvSpPr>
            <p:cNvPr id="1187" name="Google Shape;1187;p39"/>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Delivery</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40"/>
          <p:cNvSpPr/>
          <p:nvPr/>
        </p:nvSpPr>
        <p:spPr>
          <a:xfrm>
            <a:off x="4536538" y="-30150"/>
            <a:ext cx="46774" cy="5203797"/>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3" name="Google Shape;1193;p40"/>
          <p:cNvSpPr txBox="1">
            <a:spLocks noGrp="1"/>
          </p:cNvSpPr>
          <p:nvPr>
            <p:ph type="title"/>
          </p:nvPr>
        </p:nvSpPr>
        <p:spPr>
          <a:xfrm>
            <a:off x="-1319400" y="16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 Kill Chain</a:t>
            </a:r>
            <a:endParaRPr/>
          </a:p>
          <a:p>
            <a:pPr marL="0" lvl="0" indent="0" algn="ctr" rtl="0">
              <a:spcBef>
                <a:spcPts val="0"/>
              </a:spcBef>
              <a:spcAft>
                <a:spcPts val="0"/>
              </a:spcAft>
              <a:buNone/>
            </a:pPr>
            <a:endParaRPr/>
          </a:p>
        </p:txBody>
      </p:sp>
      <p:grpSp>
        <p:nvGrpSpPr>
          <p:cNvPr id="1194" name="Google Shape;1194;p40"/>
          <p:cNvGrpSpPr/>
          <p:nvPr/>
        </p:nvGrpSpPr>
        <p:grpSpPr>
          <a:xfrm>
            <a:off x="4399787" y="2087563"/>
            <a:ext cx="3328037" cy="1568272"/>
            <a:chOff x="2723278" y="3623609"/>
            <a:chExt cx="2078594" cy="979497"/>
          </a:xfrm>
        </p:grpSpPr>
        <p:sp>
          <p:nvSpPr>
            <p:cNvPr id="1195" name="Google Shape;1195;p40"/>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6" name="Google Shape;1196;p40"/>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657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7" name="Google Shape;1197;p40"/>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8" name="Google Shape;1198;p40"/>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9" name="Google Shape;1199;p40"/>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0" name="Google Shape;1200;p40"/>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1" name="Google Shape;1201;p40"/>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Establish connection to attacker </a:t>
              </a:r>
              <a:endParaRPr sz="1600">
                <a:solidFill>
                  <a:srgbClr val="434343"/>
                </a:solidFill>
                <a:latin typeface="Roboto"/>
                <a:ea typeface="Roboto"/>
                <a:cs typeface="Roboto"/>
                <a:sym typeface="Roboto"/>
              </a:endParaRPr>
            </a:p>
          </p:txBody>
        </p:sp>
        <p:sp>
          <p:nvSpPr>
            <p:cNvPr id="1202" name="Google Shape;1202;p40"/>
            <p:cNvSpPr txBox="1"/>
            <p:nvPr/>
          </p:nvSpPr>
          <p:spPr>
            <a:xfrm>
              <a:off x="3195450" y="36238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C2</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3" name="Google Shape;1203;p40"/>
          <p:cNvGrpSpPr/>
          <p:nvPr/>
        </p:nvGrpSpPr>
        <p:grpSpPr>
          <a:xfrm>
            <a:off x="4399681" y="199553"/>
            <a:ext cx="3328037" cy="1660845"/>
            <a:chOff x="2723278" y="2387425"/>
            <a:chExt cx="2078594" cy="979041"/>
          </a:xfrm>
        </p:grpSpPr>
        <p:sp>
          <p:nvSpPr>
            <p:cNvPr id="1204" name="Google Shape;1204;p40"/>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5" name="Google Shape;1205;p40"/>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6" name="Google Shape;1206;p40"/>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7" name="Google Shape;1207;p40"/>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8" name="Google Shape;1208;p40"/>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9" name="Google Shape;1209;p40"/>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0" name="Google Shape;1210;p40"/>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Users run the program files that have a malicious Windows batch file</a:t>
              </a:r>
              <a:endParaRPr sz="1600">
                <a:solidFill>
                  <a:srgbClr val="434343"/>
                </a:solidFill>
                <a:latin typeface="Roboto"/>
                <a:ea typeface="Roboto"/>
                <a:cs typeface="Roboto"/>
                <a:sym typeface="Roboto"/>
              </a:endParaRPr>
            </a:p>
          </p:txBody>
        </p:sp>
        <p:sp>
          <p:nvSpPr>
            <p:cNvPr id="1211" name="Google Shape;1211;p40"/>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Exploitation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12" name="Google Shape;1212;p40"/>
          <p:cNvGrpSpPr/>
          <p:nvPr/>
        </p:nvGrpSpPr>
        <p:grpSpPr>
          <a:xfrm>
            <a:off x="1508376" y="1124696"/>
            <a:ext cx="3327954" cy="1566572"/>
            <a:chOff x="933838" y="3005721"/>
            <a:chExt cx="2079971" cy="979046"/>
          </a:xfrm>
        </p:grpSpPr>
        <p:sp>
          <p:nvSpPr>
            <p:cNvPr id="1213" name="Google Shape;1213;p40"/>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4" name="Google Shape;1214;p40"/>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CF12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5" name="Google Shape;1215;p40"/>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6" name="Google Shape;1216;p40"/>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7" name="Google Shape;1217;p40"/>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8" name="Google Shape;1218;p40"/>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9" name="Google Shape;1219;p40"/>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Installs malicious Python package (WASP downloader)</a:t>
              </a:r>
              <a:endParaRPr sz="1600">
                <a:solidFill>
                  <a:srgbClr val="434343"/>
                </a:solidFill>
                <a:latin typeface="Roboto"/>
                <a:ea typeface="Roboto"/>
                <a:cs typeface="Roboto"/>
                <a:sym typeface="Roboto"/>
              </a:endParaRPr>
            </a:p>
          </p:txBody>
        </p:sp>
        <p:sp>
          <p:nvSpPr>
            <p:cNvPr id="1220" name="Google Shape;1220;p40"/>
            <p:cNvSpPr txBox="1"/>
            <p:nvPr/>
          </p:nvSpPr>
          <p:spPr>
            <a:xfrm>
              <a:off x="1071825" y="3005788"/>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Installation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21" name="Google Shape;1221;p40"/>
          <p:cNvGrpSpPr/>
          <p:nvPr/>
        </p:nvGrpSpPr>
        <p:grpSpPr>
          <a:xfrm>
            <a:off x="1514232" y="3123658"/>
            <a:ext cx="3327954" cy="1566572"/>
            <a:chOff x="933838" y="532900"/>
            <a:chExt cx="2079971" cy="979046"/>
          </a:xfrm>
        </p:grpSpPr>
        <p:sp>
          <p:nvSpPr>
            <p:cNvPr id="1222" name="Google Shape;1222;p40"/>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23" name="Google Shape;1223;p40"/>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24" name="Google Shape;1224;p40"/>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25" name="Google Shape;1225;p40"/>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26" name="Google Shape;1226;p40"/>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27" name="Google Shape;1227;p40"/>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1228" name="Google Shape;1228;p40"/>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Steal Discord tokens, passwords, credit card info, etc.</a:t>
              </a:r>
              <a:endParaRPr sz="1600">
                <a:solidFill>
                  <a:srgbClr val="434343"/>
                </a:solidFill>
                <a:latin typeface="Roboto"/>
                <a:ea typeface="Roboto"/>
                <a:cs typeface="Roboto"/>
                <a:sym typeface="Roboto"/>
              </a:endParaRPr>
            </a:p>
          </p:txBody>
        </p:sp>
        <p:sp>
          <p:nvSpPr>
            <p:cNvPr id="1229" name="Google Shape;1229;p40"/>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Actions on Objectives</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41"/>
          <p:cNvSpPr txBox="1">
            <a:spLocks noGrp="1"/>
          </p:cNvSpPr>
          <p:nvPr>
            <p:ph type="title"/>
          </p:nvPr>
        </p:nvSpPr>
        <p:spPr>
          <a:xfrm>
            <a:off x="715100" y="295075"/>
            <a:ext cx="7713900" cy="10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TTP</a:t>
            </a:r>
            <a:endParaRPr/>
          </a:p>
        </p:txBody>
      </p:sp>
      <p:graphicFrame>
        <p:nvGraphicFramePr>
          <p:cNvPr id="1235" name="Google Shape;1235;p41"/>
          <p:cNvGraphicFramePr/>
          <p:nvPr/>
        </p:nvGraphicFramePr>
        <p:xfrm>
          <a:off x="952500" y="984975"/>
          <a:ext cx="7239000" cy="3840270"/>
        </p:xfrm>
        <a:graphic>
          <a:graphicData uri="http://schemas.openxmlformats.org/drawingml/2006/table">
            <a:tbl>
              <a:tblPr>
                <a:noFill/>
                <a:tableStyleId>{39721372-1AB6-4FCA-A299-93719439EDC3}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b="1">
                          <a:latin typeface="Roboto"/>
                          <a:ea typeface="Roboto"/>
                          <a:cs typeface="Roboto"/>
                          <a:sym typeface="Roboto"/>
                        </a:rPr>
                        <a:t>Tactic</a:t>
                      </a:r>
                      <a:endParaRPr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b="1">
                          <a:latin typeface="Roboto"/>
                          <a:ea typeface="Roboto"/>
                          <a:cs typeface="Roboto"/>
                          <a:sym typeface="Roboto"/>
                        </a:rPr>
                        <a:t>Technique</a:t>
                      </a:r>
                      <a:endParaRPr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b="1">
                          <a:latin typeface="Roboto"/>
                          <a:ea typeface="Roboto"/>
                          <a:cs typeface="Roboto"/>
                          <a:sym typeface="Roboto"/>
                        </a:rPr>
                        <a:t>Procedure</a:t>
                      </a:r>
                      <a:endParaRPr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Roboto"/>
                          <a:ea typeface="Roboto"/>
                          <a:cs typeface="Roboto"/>
                          <a:sym typeface="Roboto"/>
                        </a:rPr>
                        <a:t>Initial Access</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Phishing (T1566)</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Social Engineering using TikTok videos</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Roboto"/>
                          <a:ea typeface="Roboto"/>
                          <a:cs typeface="Roboto"/>
                          <a:sym typeface="Roboto"/>
                        </a:rPr>
                        <a:t>Execution</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User execution (T1204)</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Running the program files</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latin typeface="Roboto"/>
                          <a:ea typeface="Roboto"/>
                          <a:cs typeface="Roboto"/>
                          <a:sym typeface="Roboto"/>
                        </a:rPr>
                        <a:t>Defense Evasion</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Obfuscated Files or Information (T1027)</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Masquerading (T1036)</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latin typeface="Roboto"/>
                          <a:ea typeface="Roboto"/>
                          <a:cs typeface="Roboto"/>
                          <a:sym typeface="Roboto"/>
                        </a:rPr>
                        <a:t>Collection</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Data from local system (T1005)</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Passwords, Discord accounts, and, potentially, cryptocurrency wallets.</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latin typeface="Roboto"/>
                          <a:ea typeface="Roboto"/>
                          <a:cs typeface="Roboto"/>
                          <a:sym typeface="Roboto"/>
                        </a:rPr>
                        <a:t>Exfiltration</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Exfiltration Over Web Service (T1567)</a:t>
                      </a:r>
                      <a:endParaRPr>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a:latin typeface="Roboto"/>
                          <a:ea typeface="Roboto"/>
                          <a:cs typeface="Roboto"/>
                          <a:sym typeface="Roboto"/>
                        </a:rPr>
                        <a:t>Uses hard-coded Discord webhook address</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40" name="Google Shape;1240;p42"/>
          <p:cNvGrpSpPr/>
          <p:nvPr/>
        </p:nvGrpSpPr>
        <p:grpSpPr>
          <a:xfrm>
            <a:off x="7618706" y="4247461"/>
            <a:ext cx="1121512" cy="572684"/>
            <a:chOff x="8144350" y="986587"/>
            <a:chExt cx="642958" cy="328317"/>
          </a:xfrm>
        </p:grpSpPr>
        <p:sp>
          <p:nvSpPr>
            <p:cNvPr id="1241" name="Google Shape;1241;p42"/>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2"/>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42"/>
          <p:cNvGrpSpPr/>
          <p:nvPr/>
        </p:nvGrpSpPr>
        <p:grpSpPr>
          <a:xfrm>
            <a:off x="461106" y="4342686"/>
            <a:ext cx="1121512" cy="572684"/>
            <a:chOff x="8144350" y="986587"/>
            <a:chExt cx="642958" cy="328317"/>
          </a:xfrm>
        </p:grpSpPr>
        <p:sp>
          <p:nvSpPr>
            <p:cNvPr id="1264" name="Google Shape;1264;p42"/>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2"/>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2"/>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42"/>
          <p:cNvSpPr/>
          <p:nvPr/>
        </p:nvSpPr>
        <p:spPr>
          <a:xfrm>
            <a:off x="3439325" y="1432488"/>
            <a:ext cx="2281500" cy="2278500"/>
          </a:xfrm>
          <a:prstGeom prst="diamond">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Condensed"/>
              <a:ea typeface="Roboto Condensed"/>
              <a:cs typeface="Roboto Condensed"/>
              <a:sym typeface="Roboto Condensed"/>
            </a:endParaRPr>
          </a:p>
        </p:txBody>
      </p:sp>
      <p:sp>
        <p:nvSpPr>
          <p:cNvPr id="1287" name="Google Shape;1287;p42"/>
          <p:cNvSpPr txBox="1"/>
          <p:nvPr/>
        </p:nvSpPr>
        <p:spPr>
          <a:xfrm>
            <a:off x="3628175" y="1927175"/>
            <a:ext cx="1903800" cy="9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6"/>
                </a:solidFill>
                <a:latin typeface="Poppins"/>
                <a:ea typeface="Poppins"/>
                <a:cs typeface="Poppins"/>
                <a:sym typeface="Poppins"/>
              </a:rPr>
              <a:t>TikTok Invisible filter remover malware</a:t>
            </a:r>
            <a:endParaRPr sz="1800" b="1">
              <a:solidFill>
                <a:schemeClr val="accent6"/>
              </a:solidFill>
              <a:latin typeface="Poppins"/>
              <a:ea typeface="Poppins"/>
              <a:cs typeface="Poppins"/>
              <a:sym typeface="Poppins"/>
            </a:endParaRPr>
          </a:p>
        </p:txBody>
      </p:sp>
      <p:sp>
        <p:nvSpPr>
          <p:cNvPr id="1288" name="Google Shape;1288;p42"/>
          <p:cNvSpPr txBox="1">
            <a:spLocks noGrp="1"/>
          </p:cNvSpPr>
          <p:nvPr>
            <p:ph type="subTitle" idx="4294967295"/>
          </p:nvPr>
        </p:nvSpPr>
        <p:spPr>
          <a:xfrm>
            <a:off x="3025413" y="4342675"/>
            <a:ext cx="30930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threat actors have since moved this Discord server, but Checkmarx states that they had approximately 32,000 members at one point.</a:t>
            </a:r>
            <a:endParaRPr/>
          </a:p>
        </p:txBody>
      </p:sp>
      <p:sp>
        <p:nvSpPr>
          <p:cNvPr id="1289" name="Google Shape;1289;p42"/>
          <p:cNvSpPr txBox="1"/>
          <p:nvPr/>
        </p:nvSpPr>
        <p:spPr>
          <a:xfrm>
            <a:off x="3556725" y="127925"/>
            <a:ext cx="2030400" cy="447600"/>
          </a:xfrm>
          <a:prstGeom prst="rect">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ADVERSARIES</a:t>
            </a:r>
            <a:endParaRPr sz="1800" b="1">
              <a:solidFill>
                <a:srgbClr val="FFFFFF"/>
              </a:solidFill>
              <a:latin typeface="Poppins"/>
              <a:ea typeface="Poppins"/>
              <a:cs typeface="Poppins"/>
              <a:sym typeface="Poppins"/>
            </a:endParaRPr>
          </a:p>
        </p:txBody>
      </p:sp>
      <p:sp>
        <p:nvSpPr>
          <p:cNvPr id="1290" name="Google Shape;1290;p42"/>
          <p:cNvSpPr txBox="1"/>
          <p:nvPr/>
        </p:nvSpPr>
        <p:spPr>
          <a:xfrm>
            <a:off x="3954225" y="3895075"/>
            <a:ext cx="1235400" cy="447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VICTIMS</a:t>
            </a:r>
            <a:endParaRPr sz="1800" b="1">
              <a:solidFill>
                <a:srgbClr val="FFFFFF"/>
              </a:solidFill>
              <a:latin typeface="Poppins"/>
              <a:ea typeface="Poppins"/>
              <a:cs typeface="Poppins"/>
              <a:sym typeface="Poppins"/>
            </a:endParaRPr>
          </a:p>
        </p:txBody>
      </p:sp>
      <p:sp>
        <p:nvSpPr>
          <p:cNvPr id="1291" name="Google Shape;1291;p42"/>
          <p:cNvSpPr txBox="1">
            <a:spLocks noGrp="1"/>
          </p:cNvSpPr>
          <p:nvPr>
            <p:ph type="subTitle" idx="4294967295"/>
          </p:nvPr>
        </p:nvSpPr>
        <p:spPr>
          <a:xfrm>
            <a:off x="2642325" y="575525"/>
            <a:ext cx="3859200" cy="88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TikTok users</a:t>
            </a:r>
            <a:r>
              <a:rPr lang="en">
                <a:solidFill>
                  <a:srgbClr val="000000"/>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@learncyber</a:t>
            </a:r>
            <a:r>
              <a:rPr lang="en">
                <a:solidFill>
                  <a:srgbClr val="000000"/>
                </a:solidFill>
              </a:rPr>
              <a:t> and</a:t>
            </a:r>
            <a:r>
              <a:rPr lang="en">
                <a:solidFill>
                  <a:srgbClr val="000000"/>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@kodibtc</a:t>
            </a:r>
            <a:endParaRPr/>
          </a:p>
          <a:p>
            <a:pPr marL="0" lvl="0" indent="0" algn="ctr" rtl="0">
              <a:spcBef>
                <a:spcPts val="0"/>
              </a:spcBef>
              <a:spcAft>
                <a:spcPts val="0"/>
              </a:spcAft>
              <a:buNone/>
            </a:pPr>
            <a:r>
              <a:rPr lang="en"/>
              <a:t>Bot account, “Nadeko,” on discord.</a:t>
            </a:r>
            <a:endParaRPr/>
          </a:p>
          <a:p>
            <a:pPr marL="0" lvl="0" indent="0" algn="ctr" rtl="0">
              <a:spcBef>
                <a:spcPts val="0"/>
              </a:spcBef>
              <a:spcAft>
                <a:spcPts val="0"/>
              </a:spcAft>
              <a:buNone/>
            </a:pPr>
            <a:r>
              <a:rPr lang="en"/>
              <a:t>Threat actors seems to be after financial gains. Exploited existing malware to gather user data.</a:t>
            </a:r>
            <a:endParaRPr/>
          </a:p>
        </p:txBody>
      </p:sp>
      <p:sp>
        <p:nvSpPr>
          <p:cNvPr id="1292" name="Google Shape;1292;p42"/>
          <p:cNvSpPr txBox="1">
            <a:spLocks noGrp="1"/>
          </p:cNvSpPr>
          <p:nvPr>
            <p:ph type="subTitle" idx="4294967295"/>
          </p:nvPr>
        </p:nvSpPr>
        <p:spPr>
          <a:xfrm>
            <a:off x="1011325" y="2396025"/>
            <a:ext cx="20304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Data extraction</a:t>
            </a:r>
            <a:endParaRPr sz="1400"/>
          </a:p>
          <a:p>
            <a:pPr marL="0" lvl="0" indent="0" algn="ctr" rtl="0">
              <a:spcBef>
                <a:spcPts val="0"/>
              </a:spcBef>
              <a:spcAft>
                <a:spcPts val="0"/>
              </a:spcAft>
              <a:buNone/>
            </a:pPr>
            <a:r>
              <a:rPr lang="en" sz="1400"/>
              <a:t>Phising</a:t>
            </a:r>
            <a:endParaRPr sz="1400"/>
          </a:p>
          <a:p>
            <a:pPr marL="0" lvl="0" indent="0" algn="ctr" rtl="0">
              <a:spcBef>
                <a:spcPts val="0"/>
              </a:spcBef>
              <a:spcAft>
                <a:spcPts val="0"/>
              </a:spcAft>
              <a:buNone/>
            </a:pPr>
            <a:r>
              <a:rPr lang="en" sz="1400"/>
              <a:t>Social engineering</a:t>
            </a:r>
            <a:endParaRPr sz="1400"/>
          </a:p>
        </p:txBody>
      </p:sp>
      <p:sp>
        <p:nvSpPr>
          <p:cNvPr id="1293" name="Google Shape;1293;p42"/>
          <p:cNvSpPr txBox="1"/>
          <p:nvPr/>
        </p:nvSpPr>
        <p:spPr>
          <a:xfrm>
            <a:off x="890725" y="1927175"/>
            <a:ext cx="2151000" cy="447600"/>
          </a:xfrm>
          <a:prstGeom prst="rect">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CAPABILITIES</a:t>
            </a:r>
            <a:endParaRPr sz="1800" b="1">
              <a:solidFill>
                <a:srgbClr val="FFFFFF"/>
              </a:solidFill>
              <a:latin typeface="Poppins"/>
              <a:ea typeface="Poppins"/>
              <a:cs typeface="Poppins"/>
              <a:sym typeface="Poppins"/>
            </a:endParaRPr>
          </a:p>
        </p:txBody>
      </p:sp>
      <p:sp>
        <p:nvSpPr>
          <p:cNvPr id="1294" name="Google Shape;1294;p42"/>
          <p:cNvSpPr txBox="1"/>
          <p:nvPr/>
        </p:nvSpPr>
        <p:spPr>
          <a:xfrm>
            <a:off x="6136000" y="1927163"/>
            <a:ext cx="2281500" cy="447600"/>
          </a:xfrm>
          <a:prstGeom prst="rect">
            <a:avLst/>
          </a:prstGeom>
          <a:gradFill>
            <a:gsLst>
              <a:gs pos="0">
                <a:schemeClr val="accent5"/>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INFRASTRUCTURE</a:t>
            </a:r>
            <a:endParaRPr sz="1800" b="1">
              <a:solidFill>
                <a:schemeClr val="dk1"/>
              </a:solidFill>
              <a:latin typeface="Poppins"/>
              <a:ea typeface="Poppins"/>
              <a:cs typeface="Poppins"/>
              <a:sym typeface="Poppins"/>
            </a:endParaRPr>
          </a:p>
        </p:txBody>
      </p:sp>
      <p:sp>
        <p:nvSpPr>
          <p:cNvPr id="1295" name="Google Shape;1295;p42"/>
          <p:cNvSpPr txBox="1">
            <a:spLocks noGrp="1"/>
          </p:cNvSpPr>
          <p:nvPr>
            <p:ph type="subTitle" idx="4294967295"/>
          </p:nvPr>
        </p:nvSpPr>
        <p:spPr>
          <a:xfrm>
            <a:off x="6118425" y="2396025"/>
            <a:ext cx="25599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Used existing github and malware python library.</a:t>
            </a:r>
            <a:endParaRPr/>
          </a:p>
          <a:p>
            <a:pPr marL="0" lvl="0" indent="0" algn="ctr" rtl="0">
              <a:spcBef>
                <a:spcPts val="0"/>
              </a:spcBef>
              <a:spcAft>
                <a:spcPts val="0"/>
              </a:spcAft>
              <a:buNone/>
            </a:pPr>
            <a:r>
              <a:rPr lang="en"/>
              <a:t>Used API in github and other already available phishing tools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0" name="Google Shape;1300;p43"/>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1301" name="Google Shape;1301;p43"/>
          <p:cNvSpPr txBox="1">
            <a:spLocks noGrp="1"/>
          </p:cNvSpPr>
          <p:nvPr>
            <p:ph type="title"/>
          </p:nvPr>
        </p:nvSpPr>
        <p:spPr>
          <a:xfrm>
            <a:off x="720000" y="3994350"/>
            <a:ext cx="7704000" cy="61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Case Study 2: Twitter API Data Breach</a:t>
            </a:r>
            <a:endParaRPr>
              <a:solidFill>
                <a:schemeClr val="dk1"/>
              </a:solidFill>
            </a:endParaRPr>
          </a:p>
        </p:txBody>
      </p:sp>
      <p:grpSp>
        <p:nvGrpSpPr>
          <p:cNvPr id="1302" name="Google Shape;1302;p43"/>
          <p:cNvGrpSpPr/>
          <p:nvPr/>
        </p:nvGrpSpPr>
        <p:grpSpPr>
          <a:xfrm rot="-584129">
            <a:off x="459798" y="3448724"/>
            <a:ext cx="932595" cy="383416"/>
            <a:chOff x="5351206" y="963375"/>
            <a:chExt cx="932594" cy="383416"/>
          </a:xfrm>
        </p:grpSpPr>
        <p:sp>
          <p:nvSpPr>
            <p:cNvPr id="1303" name="Google Shape;1303;p43"/>
            <p:cNvSpPr/>
            <p:nvPr/>
          </p:nvSpPr>
          <p:spPr>
            <a:xfrm flipH="1">
              <a:off x="5351206" y="963375"/>
              <a:ext cx="932594" cy="383416"/>
            </a:xfrm>
            <a:custGeom>
              <a:avLst/>
              <a:gdLst/>
              <a:ahLst/>
              <a:cxnLst/>
              <a:rect l="l" t="t" r="r" b="b"/>
              <a:pathLst>
                <a:path w="8922" h="3668" extrusionOk="0">
                  <a:moveTo>
                    <a:pt x="7281" y="1"/>
                  </a:moveTo>
                  <a:lnTo>
                    <a:pt x="1640" y="1"/>
                  </a:lnTo>
                  <a:cubicBezTo>
                    <a:pt x="733" y="1"/>
                    <a:pt x="0" y="737"/>
                    <a:pt x="0" y="1644"/>
                  </a:cubicBezTo>
                  <a:lnTo>
                    <a:pt x="0" y="1644"/>
                  </a:lnTo>
                  <a:cubicBezTo>
                    <a:pt x="0" y="2551"/>
                    <a:pt x="733" y="3284"/>
                    <a:pt x="1640" y="3284"/>
                  </a:cubicBezTo>
                  <a:lnTo>
                    <a:pt x="2112" y="3284"/>
                  </a:lnTo>
                  <a:lnTo>
                    <a:pt x="2407" y="3668"/>
                  </a:lnTo>
                  <a:lnTo>
                    <a:pt x="2702" y="3284"/>
                  </a:lnTo>
                  <a:lnTo>
                    <a:pt x="7281" y="3284"/>
                  </a:lnTo>
                  <a:cubicBezTo>
                    <a:pt x="8188" y="3284"/>
                    <a:pt x="8921" y="2548"/>
                    <a:pt x="8921" y="1644"/>
                  </a:cubicBezTo>
                  <a:lnTo>
                    <a:pt x="8921" y="1644"/>
                  </a:lnTo>
                  <a:cubicBezTo>
                    <a:pt x="8921" y="737"/>
                    <a:pt x="8188" y="1"/>
                    <a:pt x="7281" y="1"/>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flipH="1">
              <a:off x="5979834" y="1046790"/>
              <a:ext cx="203933" cy="168502"/>
            </a:xfrm>
            <a:custGeom>
              <a:avLst/>
              <a:gdLst/>
              <a:ahLst/>
              <a:cxnLst/>
              <a:rect l="l" t="t" r="r" b="b"/>
              <a:pathLst>
                <a:path w="1951" h="1612" extrusionOk="0">
                  <a:moveTo>
                    <a:pt x="522" y="0"/>
                  </a:moveTo>
                  <a:cubicBezTo>
                    <a:pt x="493" y="0"/>
                    <a:pt x="463" y="3"/>
                    <a:pt x="433" y="8"/>
                  </a:cubicBezTo>
                  <a:cubicBezTo>
                    <a:pt x="226" y="43"/>
                    <a:pt x="60" y="212"/>
                    <a:pt x="26" y="422"/>
                  </a:cubicBezTo>
                  <a:cubicBezTo>
                    <a:pt x="0" y="591"/>
                    <a:pt x="60" y="748"/>
                    <a:pt x="167" y="858"/>
                  </a:cubicBezTo>
                  <a:lnTo>
                    <a:pt x="883" y="1572"/>
                  </a:lnTo>
                  <a:cubicBezTo>
                    <a:pt x="908" y="1598"/>
                    <a:pt x="941" y="1611"/>
                    <a:pt x="974" y="1611"/>
                  </a:cubicBezTo>
                  <a:cubicBezTo>
                    <a:pt x="1007" y="1611"/>
                    <a:pt x="1041" y="1598"/>
                    <a:pt x="1067" y="1572"/>
                  </a:cubicBezTo>
                  <a:lnTo>
                    <a:pt x="1781" y="858"/>
                  </a:lnTo>
                  <a:cubicBezTo>
                    <a:pt x="1891" y="748"/>
                    <a:pt x="1950" y="591"/>
                    <a:pt x="1921" y="422"/>
                  </a:cubicBezTo>
                  <a:cubicBezTo>
                    <a:pt x="1891" y="212"/>
                    <a:pt x="1721" y="43"/>
                    <a:pt x="1514" y="8"/>
                  </a:cubicBezTo>
                  <a:cubicBezTo>
                    <a:pt x="1485" y="3"/>
                    <a:pt x="1455" y="0"/>
                    <a:pt x="1426" y="0"/>
                  </a:cubicBezTo>
                  <a:cubicBezTo>
                    <a:pt x="1227" y="0"/>
                    <a:pt x="1055" y="118"/>
                    <a:pt x="974" y="286"/>
                  </a:cubicBezTo>
                  <a:cubicBezTo>
                    <a:pt x="893" y="118"/>
                    <a:pt x="723" y="0"/>
                    <a:pt x="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flipH="1">
              <a:off x="5715589" y="1046790"/>
              <a:ext cx="203933" cy="168502"/>
            </a:xfrm>
            <a:custGeom>
              <a:avLst/>
              <a:gdLst/>
              <a:ahLst/>
              <a:cxnLst/>
              <a:rect l="l" t="t" r="r" b="b"/>
              <a:pathLst>
                <a:path w="1951" h="1612" extrusionOk="0">
                  <a:moveTo>
                    <a:pt x="524" y="0"/>
                  </a:moveTo>
                  <a:cubicBezTo>
                    <a:pt x="495" y="0"/>
                    <a:pt x="466" y="3"/>
                    <a:pt x="436" y="8"/>
                  </a:cubicBezTo>
                  <a:cubicBezTo>
                    <a:pt x="229" y="43"/>
                    <a:pt x="60" y="212"/>
                    <a:pt x="27" y="422"/>
                  </a:cubicBezTo>
                  <a:cubicBezTo>
                    <a:pt x="1" y="591"/>
                    <a:pt x="60" y="748"/>
                    <a:pt x="170" y="858"/>
                  </a:cubicBezTo>
                  <a:lnTo>
                    <a:pt x="884" y="1572"/>
                  </a:lnTo>
                  <a:cubicBezTo>
                    <a:pt x="909" y="1598"/>
                    <a:pt x="942" y="1611"/>
                    <a:pt x="976" y="1611"/>
                  </a:cubicBezTo>
                  <a:cubicBezTo>
                    <a:pt x="1009" y="1611"/>
                    <a:pt x="1042" y="1598"/>
                    <a:pt x="1067" y="1572"/>
                  </a:cubicBezTo>
                  <a:lnTo>
                    <a:pt x="1784" y="858"/>
                  </a:lnTo>
                  <a:cubicBezTo>
                    <a:pt x="1891" y="748"/>
                    <a:pt x="1951" y="591"/>
                    <a:pt x="1924" y="422"/>
                  </a:cubicBezTo>
                  <a:cubicBezTo>
                    <a:pt x="1891" y="212"/>
                    <a:pt x="1722" y="43"/>
                    <a:pt x="1515" y="8"/>
                  </a:cubicBezTo>
                  <a:cubicBezTo>
                    <a:pt x="1485" y="3"/>
                    <a:pt x="1456" y="0"/>
                    <a:pt x="1427" y="0"/>
                  </a:cubicBezTo>
                  <a:cubicBezTo>
                    <a:pt x="1228" y="0"/>
                    <a:pt x="1056" y="118"/>
                    <a:pt x="977" y="286"/>
                  </a:cubicBezTo>
                  <a:cubicBezTo>
                    <a:pt x="896" y="118"/>
                    <a:pt x="724"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flipH="1">
              <a:off x="5451239" y="1046790"/>
              <a:ext cx="203933" cy="168502"/>
            </a:xfrm>
            <a:custGeom>
              <a:avLst/>
              <a:gdLst/>
              <a:ahLst/>
              <a:cxnLst/>
              <a:rect l="l" t="t" r="r" b="b"/>
              <a:pathLst>
                <a:path w="1951" h="1612" extrusionOk="0">
                  <a:moveTo>
                    <a:pt x="524" y="0"/>
                  </a:moveTo>
                  <a:cubicBezTo>
                    <a:pt x="495" y="0"/>
                    <a:pt x="466" y="3"/>
                    <a:pt x="436" y="8"/>
                  </a:cubicBezTo>
                  <a:cubicBezTo>
                    <a:pt x="229" y="43"/>
                    <a:pt x="60" y="212"/>
                    <a:pt x="29" y="422"/>
                  </a:cubicBezTo>
                  <a:cubicBezTo>
                    <a:pt x="0" y="591"/>
                    <a:pt x="60" y="748"/>
                    <a:pt x="169" y="858"/>
                  </a:cubicBezTo>
                  <a:lnTo>
                    <a:pt x="883" y="1572"/>
                  </a:lnTo>
                  <a:cubicBezTo>
                    <a:pt x="910" y="1598"/>
                    <a:pt x="943" y="1611"/>
                    <a:pt x="976" y="1611"/>
                  </a:cubicBezTo>
                  <a:cubicBezTo>
                    <a:pt x="1009" y="1611"/>
                    <a:pt x="1042" y="1598"/>
                    <a:pt x="1067" y="1572"/>
                  </a:cubicBezTo>
                  <a:lnTo>
                    <a:pt x="1783" y="858"/>
                  </a:lnTo>
                  <a:cubicBezTo>
                    <a:pt x="1890" y="748"/>
                    <a:pt x="1950" y="591"/>
                    <a:pt x="1924" y="422"/>
                  </a:cubicBezTo>
                  <a:cubicBezTo>
                    <a:pt x="1890" y="212"/>
                    <a:pt x="1724" y="43"/>
                    <a:pt x="1517" y="8"/>
                  </a:cubicBezTo>
                  <a:cubicBezTo>
                    <a:pt x="1487" y="3"/>
                    <a:pt x="1457" y="0"/>
                    <a:pt x="1428" y="0"/>
                  </a:cubicBezTo>
                  <a:cubicBezTo>
                    <a:pt x="1228" y="0"/>
                    <a:pt x="1057" y="118"/>
                    <a:pt x="976" y="286"/>
                  </a:cubicBezTo>
                  <a:cubicBezTo>
                    <a:pt x="895" y="118"/>
                    <a:pt x="72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3"/>
          <p:cNvGrpSpPr/>
          <p:nvPr/>
        </p:nvGrpSpPr>
        <p:grpSpPr>
          <a:xfrm>
            <a:off x="8107425" y="3259775"/>
            <a:ext cx="642945" cy="648447"/>
            <a:chOff x="8150775" y="2498300"/>
            <a:chExt cx="642945" cy="648447"/>
          </a:xfrm>
        </p:grpSpPr>
        <p:sp>
          <p:nvSpPr>
            <p:cNvPr id="1308" name="Google Shape;1308;p43"/>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43"/>
          <p:cNvGrpSpPr/>
          <p:nvPr/>
        </p:nvGrpSpPr>
        <p:grpSpPr>
          <a:xfrm>
            <a:off x="7466206" y="2750599"/>
            <a:ext cx="561575" cy="466262"/>
            <a:chOff x="6124800" y="2516625"/>
            <a:chExt cx="493216" cy="409505"/>
          </a:xfrm>
        </p:grpSpPr>
        <p:sp>
          <p:nvSpPr>
            <p:cNvPr id="1314" name="Google Shape;1314;p43"/>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43"/>
          <p:cNvGrpSpPr/>
          <p:nvPr/>
        </p:nvGrpSpPr>
        <p:grpSpPr>
          <a:xfrm>
            <a:off x="1299699" y="2521282"/>
            <a:ext cx="469856" cy="483503"/>
            <a:chOff x="8229933" y="1142025"/>
            <a:chExt cx="397947" cy="409505"/>
          </a:xfrm>
        </p:grpSpPr>
        <p:sp>
          <p:nvSpPr>
            <p:cNvPr id="1317" name="Google Shape;1317;p43"/>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44"/>
          <p:cNvSpPr txBox="1">
            <a:spLocks noGrp="1"/>
          </p:cNvSpPr>
          <p:nvPr>
            <p:ph type="subTitle" idx="4294967295"/>
          </p:nvPr>
        </p:nvSpPr>
        <p:spPr>
          <a:xfrm>
            <a:off x="825000" y="1200750"/>
            <a:ext cx="51735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Poppins"/>
                <a:ea typeface="Poppins"/>
                <a:cs typeface="Poppins"/>
                <a:sym typeface="Poppins"/>
              </a:rPr>
              <a:t>Data stolen</a:t>
            </a:r>
            <a:endParaRPr sz="2000" b="1">
              <a:latin typeface="Poppins"/>
              <a:ea typeface="Poppins"/>
              <a:cs typeface="Poppins"/>
              <a:sym typeface="Poppins"/>
            </a:endParaRPr>
          </a:p>
        </p:txBody>
      </p:sp>
      <p:sp>
        <p:nvSpPr>
          <p:cNvPr id="1325" name="Google Shape;1325;p44"/>
          <p:cNvSpPr txBox="1">
            <a:spLocks noGrp="1"/>
          </p:cNvSpPr>
          <p:nvPr>
            <p:ph type="title"/>
          </p:nvPr>
        </p:nvSpPr>
        <p:spPr>
          <a:xfrm>
            <a:off x="715250" y="535000"/>
            <a:ext cx="771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a:t>
            </a:r>
            <a:r>
              <a:rPr lang="en">
                <a:solidFill>
                  <a:schemeClr val="dk1"/>
                </a:solidFill>
              </a:rPr>
              <a:t> DATA BREACH</a:t>
            </a:r>
            <a:endParaRPr>
              <a:solidFill>
                <a:schemeClr val="dk1"/>
              </a:solidFill>
            </a:endParaRPr>
          </a:p>
        </p:txBody>
      </p:sp>
      <p:sp>
        <p:nvSpPr>
          <p:cNvPr id="1326" name="Google Shape;1326;p44"/>
          <p:cNvSpPr txBox="1">
            <a:spLocks noGrp="1"/>
          </p:cNvSpPr>
          <p:nvPr>
            <p:ph type="subTitle" idx="4294967295"/>
          </p:nvPr>
        </p:nvSpPr>
        <p:spPr>
          <a:xfrm>
            <a:off x="825000" y="1571438"/>
            <a:ext cx="6334200" cy="1160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The data was initially sold by a threat actor on hacking forum for $30,000 in July 2022.</a:t>
            </a:r>
            <a:endParaRPr sz="1500"/>
          </a:p>
          <a:p>
            <a:pPr marL="457200" lvl="0" indent="-323850" algn="l" rtl="0">
              <a:spcBef>
                <a:spcPts val="0"/>
              </a:spcBef>
              <a:spcAft>
                <a:spcPts val="0"/>
              </a:spcAft>
              <a:buSzPts val="1500"/>
              <a:buChar char="-"/>
            </a:pPr>
            <a:r>
              <a:rPr lang="en" sz="1500"/>
              <a:t>But information was later shared for free on a forum by another user.</a:t>
            </a:r>
            <a:endParaRPr sz="1500"/>
          </a:p>
        </p:txBody>
      </p:sp>
      <p:pic>
        <p:nvPicPr>
          <p:cNvPr id="1327" name="Google Shape;1327;p44"/>
          <p:cNvPicPr preferRelativeResize="0"/>
          <p:nvPr/>
        </p:nvPicPr>
        <p:blipFill>
          <a:blip r:embed="rId3">
            <a:alphaModFix/>
          </a:blip>
          <a:stretch>
            <a:fillRect/>
          </a:stretch>
        </p:blipFill>
        <p:spPr>
          <a:xfrm>
            <a:off x="1206588" y="2485075"/>
            <a:ext cx="6730824" cy="2305300"/>
          </a:xfrm>
          <a:prstGeom prst="rect">
            <a:avLst/>
          </a:prstGeom>
          <a:noFill/>
          <a:ln>
            <a:noFill/>
          </a:ln>
        </p:spPr>
      </p:pic>
      <p:sp>
        <p:nvSpPr>
          <p:cNvPr id="1328" name="Google Shape;1328;p44"/>
          <p:cNvSpPr txBox="1"/>
          <p:nvPr/>
        </p:nvSpPr>
        <p:spPr>
          <a:xfrm>
            <a:off x="408650" y="4681150"/>
            <a:ext cx="8091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oppins"/>
                <a:ea typeface="Poppins"/>
                <a:cs typeface="Poppins"/>
                <a:sym typeface="Poppins"/>
              </a:rPr>
              <a:t>[</a:t>
            </a:r>
            <a:r>
              <a:rPr lang="en" sz="1100">
                <a:solidFill>
                  <a:schemeClr val="accent1"/>
                </a:solidFill>
              </a:rPr>
              <a:t>https://www.bleepingcomputer.com/news/security/54-million-twitter-users-stolen-data-leaked-online-more-shared-privately/</a:t>
            </a:r>
            <a:r>
              <a:rPr lang="en" sz="1300">
                <a:solidFill>
                  <a:schemeClr val="accent1"/>
                </a:solidFill>
                <a:latin typeface="Poppins"/>
                <a:ea typeface="Poppins"/>
                <a:cs typeface="Poppins"/>
                <a:sym typeface="Poppins"/>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45"/>
          <p:cNvSpPr txBox="1">
            <a:spLocks noGrp="1"/>
          </p:cNvSpPr>
          <p:nvPr>
            <p:ph type="subTitle" idx="1"/>
          </p:nvPr>
        </p:nvSpPr>
        <p:spPr>
          <a:xfrm>
            <a:off x="807375" y="1177338"/>
            <a:ext cx="45126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Poppins"/>
                <a:ea typeface="Poppins"/>
                <a:cs typeface="Poppins"/>
                <a:sym typeface="Poppins"/>
              </a:rPr>
              <a:t>How did it happened?</a:t>
            </a:r>
            <a:endParaRPr sz="2000" b="1">
              <a:latin typeface="Poppins"/>
              <a:ea typeface="Poppins"/>
              <a:cs typeface="Poppins"/>
              <a:sym typeface="Poppins"/>
            </a:endParaRPr>
          </a:p>
        </p:txBody>
      </p:sp>
      <p:sp>
        <p:nvSpPr>
          <p:cNvPr id="1334" name="Google Shape;1334;p45"/>
          <p:cNvSpPr txBox="1">
            <a:spLocks noGrp="1"/>
          </p:cNvSpPr>
          <p:nvPr>
            <p:ph type="title"/>
          </p:nvPr>
        </p:nvSpPr>
        <p:spPr>
          <a:xfrm>
            <a:off x="715250" y="535000"/>
            <a:ext cx="771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Twitter</a:t>
            </a:r>
            <a:r>
              <a:rPr lang="en">
                <a:solidFill>
                  <a:schemeClr val="dk1"/>
                </a:solidFill>
              </a:rPr>
              <a:t> Excessive API Data Exposure</a:t>
            </a:r>
            <a:endParaRPr>
              <a:solidFill>
                <a:schemeClr val="dk1"/>
              </a:solidFill>
            </a:endParaRPr>
          </a:p>
        </p:txBody>
      </p:sp>
      <p:sp>
        <p:nvSpPr>
          <p:cNvPr id="1335" name="Google Shape;1335;p45"/>
          <p:cNvSpPr txBox="1">
            <a:spLocks noGrp="1"/>
          </p:cNvSpPr>
          <p:nvPr>
            <p:ph type="subTitle" idx="4294967295"/>
          </p:nvPr>
        </p:nvSpPr>
        <p:spPr>
          <a:xfrm>
            <a:off x="807375" y="1567725"/>
            <a:ext cx="7134900" cy="1618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Twitter API vulnerability that allowed people to submit phone numbers and email addresses into the API to retrieve the associated Twitter ID. </a:t>
            </a:r>
            <a:endParaRPr sz="1500"/>
          </a:p>
          <a:p>
            <a:pPr marL="457200" lvl="0" indent="-323850" algn="l" rtl="0">
              <a:spcBef>
                <a:spcPts val="0"/>
              </a:spcBef>
              <a:spcAft>
                <a:spcPts val="0"/>
              </a:spcAft>
              <a:buSzPts val="1500"/>
              <a:buChar char="-"/>
            </a:pPr>
            <a:r>
              <a:rPr lang="en" sz="1500"/>
              <a:t>Using this ID, the threat actors could then scrape public information about the account to create a user record containing both private and public information.</a:t>
            </a:r>
            <a:endParaRPr sz="1500"/>
          </a:p>
        </p:txBody>
      </p:sp>
      <p:sp>
        <p:nvSpPr>
          <p:cNvPr id="1336" name="Google Shape;1336;p45"/>
          <p:cNvSpPr txBox="1"/>
          <p:nvPr/>
        </p:nvSpPr>
        <p:spPr>
          <a:xfrm>
            <a:off x="408650" y="4758600"/>
            <a:ext cx="8091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oppins"/>
                <a:ea typeface="Poppins"/>
                <a:cs typeface="Poppins"/>
                <a:sym typeface="Poppins"/>
              </a:rPr>
              <a:t>[</a:t>
            </a:r>
            <a:r>
              <a:rPr lang="en" sz="1100">
                <a:solidFill>
                  <a:schemeClr val="accent1"/>
                </a:solidFill>
              </a:rPr>
              <a:t>https://restoreprivacy.com/twitter-vulnerability-exposes-5-million-accounts/</a:t>
            </a:r>
            <a:r>
              <a:rPr lang="en" sz="1300">
                <a:solidFill>
                  <a:schemeClr val="accent1"/>
                </a:solidFill>
                <a:latin typeface="Poppins"/>
                <a:ea typeface="Poppins"/>
                <a:cs typeface="Poppins"/>
                <a:sym typeface="Poppins"/>
              </a:rPr>
              <a:t>]</a:t>
            </a:r>
            <a:endParaRPr/>
          </a:p>
        </p:txBody>
      </p:sp>
      <p:pic>
        <p:nvPicPr>
          <p:cNvPr id="1337" name="Google Shape;1337;p45"/>
          <p:cNvPicPr preferRelativeResize="0"/>
          <p:nvPr/>
        </p:nvPicPr>
        <p:blipFill rotWithShape="1">
          <a:blip r:embed="rId3">
            <a:alphaModFix/>
          </a:blip>
          <a:srcRect l="3232" b="51632"/>
          <a:stretch/>
        </p:blipFill>
        <p:spPr>
          <a:xfrm>
            <a:off x="527425" y="2658425"/>
            <a:ext cx="8295399" cy="2133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8"/>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a:t>
            </a:r>
            <a:r>
              <a:rPr lang="en">
                <a:solidFill>
                  <a:schemeClr val="accent1"/>
                </a:solidFill>
              </a:rPr>
              <a:t> </a:t>
            </a:r>
            <a:r>
              <a:rPr lang="en">
                <a:solidFill>
                  <a:schemeClr val="dk1"/>
                </a:solidFill>
              </a:rPr>
              <a:t>CONTENTS</a:t>
            </a:r>
            <a:endParaRPr>
              <a:solidFill>
                <a:schemeClr val="dk1"/>
              </a:solidFill>
            </a:endParaRPr>
          </a:p>
        </p:txBody>
      </p:sp>
      <p:sp>
        <p:nvSpPr>
          <p:cNvPr id="925" name="Google Shape;925;p28"/>
          <p:cNvSpPr txBox="1">
            <a:spLocks noGrp="1"/>
          </p:cNvSpPr>
          <p:nvPr>
            <p:ph type="title" idx="2"/>
          </p:nvPr>
        </p:nvSpPr>
        <p:spPr>
          <a:xfrm>
            <a:off x="1505400" y="16006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26" name="Google Shape;926;p28"/>
          <p:cNvSpPr txBox="1">
            <a:spLocks noGrp="1"/>
          </p:cNvSpPr>
          <p:nvPr>
            <p:ph type="title" idx="3"/>
          </p:nvPr>
        </p:nvSpPr>
        <p:spPr>
          <a:xfrm>
            <a:off x="1505400" y="30788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27" name="Google Shape;927;p28"/>
          <p:cNvSpPr txBox="1">
            <a:spLocks noGrp="1"/>
          </p:cNvSpPr>
          <p:nvPr>
            <p:ph type="title" idx="4"/>
          </p:nvPr>
        </p:nvSpPr>
        <p:spPr>
          <a:xfrm>
            <a:off x="4204675" y="16006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28" name="Google Shape;928;p28"/>
          <p:cNvSpPr txBox="1">
            <a:spLocks noGrp="1"/>
          </p:cNvSpPr>
          <p:nvPr>
            <p:ph type="title" idx="5"/>
          </p:nvPr>
        </p:nvSpPr>
        <p:spPr>
          <a:xfrm>
            <a:off x="4204675" y="30788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29" name="Google Shape;929;p28"/>
          <p:cNvSpPr txBox="1">
            <a:spLocks noGrp="1"/>
          </p:cNvSpPr>
          <p:nvPr>
            <p:ph type="title" idx="6"/>
          </p:nvPr>
        </p:nvSpPr>
        <p:spPr>
          <a:xfrm>
            <a:off x="6903950" y="16006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30" name="Google Shape;930;p28"/>
          <p:cNvSpPr txBox="1">
            <a:spLocks noGrp="1"/>
          </p:cNvSpPr>
          <p:nvPr>
            <p:ph type="title" idx="7"/>
          </p:nvPr>
        </p:nvSpPr>
        <p:spPr>
          <a:xfrm>
            <a:off x="6903950" y="30788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931" name="Google Shape;931;p28"/>
          <p:cNvSpPr txBox="1">
            <a:spLocks noGrp="1"/>
          </p:cNvSpPr>
          <p:nvPr>
            <p:ph type="subTitle" idx="1"/>
          </p:nvPr>
        </p:nvSpPr>
        <p:spPr>
          <a:xfrm>
            <a:off x="720000" y="208371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GROWING POPULARITY AND SIGNIFICANCE</a:t>
            </a:r>
            <a:endParaRPr/>
          </a:p>
        </p:txBody>
      </p:sp>
      <p:sp>
        <p:nvSpPr>
          <p:cNvPr id="932" name="Google Shape;932;p28"/>
          <p:cNvSpPr txBox="1">
            <a:spLocks noGrp="1"/>
          </p:cNvSpPr>
          <p:nvPr>
            <p:ph type="subTitle" idx="8"/>
          </p:nvPr>
        </p:nvSpPr>
        <p:spPr>
          <a:xfrm>
            <a:off x="3419275" y="208371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THREAT</a:t>
            </a:r>
            <a:br>
              <a:rPr lang="en"/>
            </a:br>
            <a:r>
              <a:rPr lang="en"/>
              <a:t>SUMMARY</a:t>
            </a:r>
            <a:endParaRPr/>
          </a:p>
        </p:txBody>
      </p:sp>
      <p:sp>
        <p:nvSpPr>
          <p:cNvPr id="933" name="Google Shape;933;p28"/>
          <p:cNvSpPr txBox="1">
            <a:spLocks noGrp="1"/>
          </p:cNvSpPr>
          <p:nvPr>
            <p:ph type="subTitle" idx="9"/>
          </p:nvPr>
        </p:nvSpPr>
        <p:spPr>
          <a:xfrm>
            <a:off x="6118550" y="2083715"/>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ATTACK LOCATIONS</a:t>
            </a:r>
            <a:endParaRPr/>
          </a:p>
        </p:txBody>
      </p:sp>
      <p:sp>
        <p:nvSpPr>
          <p:cNvPr id="934" name="Google Shape;934;p28"/>
          <p:cNvSpPr txBox="1">
            <a:spLocks noGrp="1"/>
          </p:cNvSpPr>
          <p:nvPr>
            <p:ph type="subTitle" idx="13"/>
          </p:nvPr>
        </p:nvSpPr>
        <p:spPr>
          <a:xfrm>
            <a:off x="720000" y="3561990"/>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STUDIES</a:t>
            </a:r>
            <a:endParaRPr/>
          </a:p>
        </p:txBody>
      </p:sp>
      <p:sp>
        <p:nvSpPr>
          <p:cNvPr id="935" name="Google Shape;935;p28"/>
          <p:cNvSpPr txBox="1">
            <a:spLocks noGrp="1"/>
          </p:cNvSpPr>
          <p:nvPr>
            <p:ph type="subTitle" idx="14"/>
          </p:nvPr>
        </p:nvSpPr>
        <p:spPr>
          <a:xfrm>
            <a:off x="3419275" y="3561990"/>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 ON CONSUMER LIVES</a:t>
            </a:r>
            <a:endParaRPr/>
          </a:p>
        </p:txBody>
      </p:sp>
      <p:sp>
        <p:nvSpPr>
          <p:cNvPr id="936" name="Google Shape;936;p28"/>
          <p:cNvSpPr txBox="1">
            <a:spLocks noGrp="1"/>
          </p:cNvSpPr>
          <p:nvPr>
            <p:ph type="subTitle" idx="15"/>
          </p:nvPr>
        </p:nvSpPr>
        <p:spPr>
          <a:xfrm>
            <a:off x="6118550" y="3561990"/>
            <a:ext cx="2305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WAYS TO MITIGATE IMPACT</a:t>
            </a:r>
            <a:endParaRPr/>
          </a:p>
        </p:txBody>
      </p:sp>
      <p:grpSp>
        <p:nvGrpSpPr>
          <p:cNvPr id="937" name="Google Shape;937;p28"/>
          <p:cNvGrpSpPr/>
          <p:nvPr/>
        </p:nvGrpSpPr>
        <p:grpSpPr>
          <a:xfrm>
            <a:off x="8317588" y="2639938"/>
            <a:ext cx="650272" cy="656177"/>
            <a:chOff x="296938" y="1061950"/>
            <a:chExt cx="650272" cy="656177"/>
          </a:xfrm>
        </p:grpSpPr>
        <p:sp>
          <p:nvSpPr>
            <p:cNvPr id="938" name="Google Shape;938;p28"/>
            <p:cNvSpPr/>
            <p:nvPr/>
          </p:nvSpPr>
          <p:spPr>
            <a:xfrm>
              <a:off x="296938" y="1061950"/>
              <a:ext cx="650272" cy="656177"/>
            </a:xfrm>
            <a:custGeom>
              <a:avLst/>
              <a:gdLst/>
              <a:ahLst/>
              <a:cxnLst/>
              <a:rect l="l" t="t" r="r" b="b"/>
              <a:pathLst>
                <a:path w="5727" h="5779" extrusionOk="0">
                  <a:moveTo>
                    <a:pt x="5536" y="2550"/>
                  </a:moveTo>
                  <a:cubicBezTo>
                    <a:pt x="5726" y="4041"/>
                    <a:pt x="4683" y="5403"/>
                    <a:pt x="3207" y="5591"/>
                  </a:cubicBezTo>
                  <a:cubicBezTo>
                    <a:pt x="1731" y="5779"/>
                    <a:pt x="381" y="4722"/>
                    <a:pt x="191" y="3229"/>
                  </a:cubicBezTo>
                  <a:cubicBezTo>
                    <a:pt x="0" y="1739"/>
                    <a:pt x="1043" y="377"/>
                    <a:pt x="2519" y="189"/>
                  </a:cubicBezTo>
                  <a:cubicBezTo>
                    <a:pt x="3995" y="1"/>
                    <a:pt x="5347" y="1058"/>
                    <a:pt x="5536" y="255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06088" y="1384758"/>
              <a:ext cx="240715" cy="107186"/>
            </a:xfrm>
            <a:custGeom>
              <a:avLst/>
              <a:gdLst/>
              <a:ahLst/>
              <a:cxnLst/>
              <a:rect l="l" t="t" r="r" b="b"/>
              <a:pathLst>
                <a:path w="2120" h="944" extrusionOk="0">
                  <a:moveTo>
                    <a:pt x="2086" y="0"/>
                  </a:moveTo>
                  <a:lnTo>
                    <a:pt x="1" y="269"/>
                  </a:lnTo>
                  <a:cubicBezTo>
                    <a:pt x="34" y="534"/>
                    <a:pt x="163" y="762"/>
                    <a:pt x="346" y="926"/>
                  </a:cubicBezTo>
                  <a:cubicBezTo>
                    <a:pt x="351" y="934"/>
                    <a:pt x="358" y="938"/>
                    <a:pt x="365" y="943"/>
                  </a:cubicBezTo>
                  <a:cubicBezTo>
                    <a:pt x="589" y="798"/>
                    <a:pt x="848" y="698"/>
                    <a:pt x="1132" y="662"/>
                  </a:cubicBezTo>
                  <a:cubicBezTo>
                    <a:pt x="1210" y="652"/>
                    <a:pt x="1288" y="647"/>
                    <a:pt x="1365" y="647"/>
                  </a:cubicBezTo>
                  <a:cubicBezTo>
                    <a:pt x="1554" y="647"/>
                    <a:pt x="1738" y="677"/>
                    <a:pt x="1913" y="731"/>
                  </a:cubicBezTo>
                  <a:cubicBezTo>
                    <a:pt x="1915" y="729"/>
                    <a:pt x="1917" y="726"/>
                    <a:pt x="1920" y="724"/>
                  </a:cubicBezTo>
                  <a:cubicBezTo>
                    <a:pt x="2056" y="519"/>
                    <a:pt x="2120" y="265"/>
                    <a:pt x="2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47532" y="1455837"/>
              <a:ext cx="175768" cy="64948"/>
            </a:xfrm>
            <a:custGeom>
              <a:avLst/>
              <a:gdLst/>
              <a:ahLst/>
              <a:cxnLst/>
              <a:rect l="l" t="t" r="r" b="b"/>
              <a:pathLst>
                <a:path w="1548" h="572" extrusionOk="0">
                  <a:moveTo>
                    <a:pt x="591" y="567"/>
                  </a:moveTo>
                  <a:cubicBezTo>
                    <a:pt x="591" y="567"/>
                    <a:pt x="593" y="567"/>
                    <a:pt x="595" y="567"/>
                  </a:cubicBezTo>
                  <a:cubicBezTo>
                    <a:pt x="610" y="570"/>
                    <a:pt x="624" y="570"/>
                    <a:pt x="641" y="570"/>
                  </a:cubicBezTo>
                  <a:cubicBezTo>
                    <a:pt x="643" y="570"/>
                    <a:pt x="645" y="572"/>
                    <a:pt x="650" y="572"/>
                  </a:cubicBezTo>
                  <a:cubicBezTo>
                    <a:pt x="664" y="572"/>
                    <a:pt x="676" y="572"/>
                    <a:pt x="691" y="572"/>
                  </a:cubicBezTo>
                  <a:lnTo>
                    <a:pt x="705" y="572"/>
                  </a:lnTo>
                  <a:cubicBezTo>
                    <a:pt x="717" y="570"/>
                    <a:pt x="731" y="570"/>
                    <a:pt x="745" y="570"/>
                  </a:cubicBezTo>
                  <a:cubicBezTo>
                    <a:pt x="750" y="570"/>
                    <a:pt x="755" y="570"/>
                    <a:pt x="757" y="567"/>
                  </a:cubicBezTo>
                  <a:cubicBezTo>
                    <a:pt x="776" y="567"/>
                    <a:pt x="795" y="565"/>
                    <a:pt x="814" y="562"/>
                  </a:cubicBezTo>
                  <a:cubicBezTo>
                    <a:pt x="831" y="560"/>
                    <a:pt x="850" y="558"/>
                    <a:pt x="869" y="553"/>
                  </a:cubicBezTo>
                  <a:cubicBezTo>
                    <a:pt x="871" y="553"/>
                    <a:pt x="876" y="553"/>
                    <a:pt x="881" y="550"/>
                  </a:cubicBezTo>
                  <a:cubicBezTo>
                    <a:pt x="895" y="548"/>
                    <a:pt x="910" y="546"/>
                    <a:pt x="921" y="543"/>
                  </a:cubicBezTo>
                  <a:cubicBezTo>
                    <a:pt x="926" y="541"/>
                    <a:pt x="931" y="541"/>
                    <a:pt x="933" y="539"/>
                  </a:cubicBezTo>
                  <a:cubicBezTo>
                    <a:pt x="948" y="536"/>
                    <a:pt x="962" y="531"/>
                    <a:pt x="974" y="529"/>
                  </a:cubicBezTo>
                  <a:lnTo>
                    <a:pt x="983" y="527"/>
                  </a:lnTo>
                  <a:cubicBezTo>
                    <a:pt x="998" y="522"/>
                    <a:pt x="1012" y="517"/>
                    <a:pt x="1026" y="512"/>
                  </a:cubicBezTo>
                  <a:cubicBezTo>
                    <a:pt x="1029" y="510"/>
                    <a:pt x="1031" y="510"/>
                    <a:pt x="1031" y="510"/>
                  </a:cubicBezTo>
                  <a:cubicBezTo>
                    <a:pt x="1245" y="434"/>
                    <a:pt x="1424" y="289"/>
                    <a:pt x="1548" y="105"/>
                  </a:cubicBezTo>
                  <a:cubicBezTo>
                    <a:pt x="1302" y="27"/>
                    <a:pt x="1036" y="0"/>
                    <a:pt x="764" y="34"/>
                  </a:cubicBezTo>
                  <a:cubicBezTo>
                    <a:pt x="483" y="72"/>
                    <a:pt x="224" y="170"/>
                    <a:pt x="0" y="317"/>
                  </a:cubicBezTo>
                  <a:cubicBezTo>
                    <a:pt x="162" y="458"/>
                    <a:pt x="367" y="548"/>
                    <a:pt x="588" y="5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370174" y="1283135"/>
              <a:ext cx="195524" cy="170658"/>
            </a:xfrm>
            <a:custGeom>
              <a:avLst/>
              <a:gdLst/>
              <a:ahLst/>
              <a:cxnLst/>
              <a:rect l="l" t="t" r="r" b="b"/>
              <a:pathLst>
                <a:path w="1722" h="1503" extrusionOk="0">
                  <a:moveTo>
                    <a:pt x="998" y="1502"/>
                  </a:moveTo>
                  <a:lnTo>
                    <a:pt x="1538" y="931"/>
                  </a:lnTo>
                  <a:cubicBezTo>
                    <a:pt x="1598" y="869"/>
                    <a:pt x="1641" y="788"/>
                    <a:pt x="1657" y="700"/>
                  </a:cubicBezTo>
                  <a:cubicBezTo>
                    <a:pt x="1722" y="336"/>
                    <a:pt x="1360" y="0"/>
                    <a:pt x="1005" y="195"/>
                  </a:cubicBezTo>
                  <a:cubicBezTo>
                    <a:pt x="910" y="248"/>
                    <a:pt x="855" y="391"/>
                    <a:pt x="855" y="391"/>
                  </a:cubicBezTo>
                  <a:cubicBezTo>
                    <a:pt x="855" y="391"/>
                    <a:pt x="765" y="267"/>
                    <a:pt x="660" y="241"/>
                  </a:cubicBezTo>
                  <a:cubicBezTo>
                    <a:pt x="267" y="141"/>
                    <a:pt x="0" y="557"/>
                    <a:pt x="157" y="893"/>
                  </a:cubicBezTo>
                  <a:cubicBezTo>
                    <a:pt x="195" y="976"/>
                    <a:pt x="257" y="1041"/>
                    <a:pt x="331" y="1088"/>
                  </a:cubicBezTo>
                  <a:lnTo>
                    <a:pt x="998" y="150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664257" y="1245552"/>
              <a:ext cx="195524" cy="170885"/>
            </a:xfrm>
            <a:custGeom>
              <a:avLst/>
              <a:gdLst/>
              <a:ahLst/>
              <a:cxnLst/>
              <a:rect l="l" t="t" r="r" b="b"/>
              <a:pathLst>
                <a:path w="1722" h="1505" extrusionOk="0">
                  <a:moveTo>
                    <a:pt x="998" y="1505"/>
                  </a:moveTo>
                  <a:lnTo>
                    <a:pt x="1539" y="933"/>
                  </a:lnTo>
                  <a:cubicBezTo>
                    <a:pt x="1598" y="872"/>
                    <a:pt x="1641" y="791"/>
                    <a:pt x="1658" y="703"/>
                  </a:cubicBezTo>
                  <a:cubicBezTo>
                    <a:pt x="1722" y="336"/>
                    <a:pt x="1360" y="0"/>
                    <a:pt x="1005" y="198"/>
                  </a:cubicBezTo>
                  <a:cubicBezTo>
                    <a:pt x="910" y="250"/>
                    <a:pt x="855" y="393"/>
                    <a:pt x="855" y="393"/>
                  </a:cubicBezTo>
                  <a:cubicBezTo>
                    <a:pt x="855" y="393"/>
                    <a:pt x="765" y="269"/>
                    <a:pt x="660" y="241"/>
                  </a:cubicBezTo>
                  <a:cubicBezTo>
                    <a:pt x="267" y="143"/>
                    <a:pt x="1" y="557"/>
                    <a:pt x="158" y="895"/>
                  </a:cubicBezTo>
                  <a:cubicBezTo>
                    <a:pt x="196" y="976"/>
                    <a:pt x="258" y="1043"/>
                    <a:pt x="332" y="1088"/>
                  </a:cubicBezTo>
                  <a:lnTo>
                    <a:pt x="998" y="15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8"/>
          <p:cNvGrpSpPr/>
          <p:nvPr/>
        </p:nvGrpSpPr>
        <p:grpSpPr>
          <a:xfrm rot="-763959">
            <a:off x="208290" y="900583"/>
            <a:ext cx="932586" cy="383412"/>
            <a:chOff x="5351206" y="963375"/>
            <a:chExt cx="932594" cy="383416"/>
          </a:xfrm>
        </p:grpSpPr>
        <p:sp>
          <p:nvSpPr>
            <p:cNvPr id="944" name="Google Shape;944;p28"/>
            <p:cNvSpPr/>
            <p:nvPr/>
          </p:nvSpPr>
          <p:spPr>
            <a:xfrm flipH="1">
              <a:off x="5351206" y="963375"/>
              <a:ext cx="932594" cy="383416"/>
            </a:xfrm>
            <a:custGeom>
              <a:avLst/>
              <a:gdLst/>
              <a:ahLst/>
              <a:cxnLst/>
              <a:rect l="l" t="t" r="r" b="b"/>
              <a:pathLst>
                <a:path w="8922" h="3668" extrusionOk="0">
                  <a:moveTo>
                    <a:pt x="7281" y="1"/>
                  </a:moveTo>
                  <a:lnTo>
                    <a:pt x="1640" y="1"/>
                  </a:lnTo>
                  <a:cubicBezTo>
                    <a:pt x="733" y="1"/>
                    <a:pt x="0" y="737"/>
                    <a:pt x="0" y="1644"/>
                  </a:cubicBezTo>
                  <a:lnTo>
                    <a:pt x="0" y="1644"/>
                  </a:lnTo>
                  <a:cubicBezTo>
                    <a:pt x="0" y="2551"/>
                    <a:pt x="733" y="3284"/>
                    <a:pt x="1640" y="3284"/>
                  </a:cubicBezTo>
                  <a:lnTo>
                    <a:pt x="2112" y="3284"/>
                  </a:lnTo>
                  <a:lnTo>
                    <a:pt x="2407" y="3668"/>
                  </a:lnTo>
                  <a:lnTo>
                    <a:pt x="2702" y="3284"/>
                  </a:lnTo>
                  <a:lnTo>
                    <a:pt x="7281" y="3284"/>
                  </a:lnTo>
                  <a:cubicBezTo>
                    <a:pt x="8188" y="3284"/>
                    <a:pt x="8921" y="2548"/>
                    <a:pt x="8921" y="1644"/>
                  </a:cubicBezTo>
                  <a:lnTo>
                    <a:pt x="8921" y="1644"/>
                  </a:lnTo>
                  <a:cubicBezTo>
                    <a:pt x="8921" y="737"/>
                    <a:pt x="8188" y="1"/>
                    <a:pt x="7281" y="1"/>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5979834" y="1046790"/>
              <a:ext cx="203933" cy="168502"/>
            </a:xfrm>
            <a:custGeom>
              <a:avLst/>
              <a:gdLst/>
              <a:ahLst/>
              <a:cxnLst/>
              <a:rect l="l" t="t" r="r" b="b"/>
              <a:pathLst>
                <a:path w="1951" h="1612" extrusionOk="0">
                  <a:moveTo>
                    <a:pt x="522" y="0"/>
                  </a:moveTo>
                  <a:cubicBezTo>
                    <a:pt x="493" y="0"/>
                    <a:pt x="463" y="3"/>
                    <a:pt x="433" y="8"/>
                  </a:cubicBezTo>
                  <a:cubicBezTo>
                    <a:pt x="226" y="43"/>
                    <a:pt x="60" y="212"/>
                    <a:pt x="26" y="422"/>
                  </a:cubicBezTo>
                  <a:cubicBezTo>
                    <a:pt x="0" y="591"/>
                    <a:pt x="60" y="748"/>
                    <a:pt x="167" y="858"/>
                  </a:cubicBezTo>
                  <a:lnTo>
                    <a:pt x="883" y="1572"/>
                  </a:lnTo>
                  <a:cubicBezTo>
                    <a:pt x="908" y="1598"/>
                    <a:pt x="941" y="1611"/>
                    <a:pt x="974" y="1611"/>
                  </a:cubicBezTo>
                  <a:cubicBezTo>
                    <a:pt x="1007" y="1611"/>
                    <a:pt x="1041" y="1598"/>
                    <a:pt x="1067" y="1572"/>
                  </a:cubicBezTo>
                  <a:lnTo>
                    <a:pt x="1781" y="858"/>
                  </a:lnTo>
                  <a:cubicBezTo>
                    <a:pt x="1891" y="748"/>
                    <a:pt x="1950" y="591"/>
                    <a:pt x="1921" y="422"/>
                  </a:cubicBezTo>
                  <a:cubicBezTo>
                    <a:pt x="1891" y="212"/>
                    <a:pt x="1721" y="43"/>
                    <a:pt x="1514" y="8"/>
                  </a:cubicBezTo>
                  <a:cubicBezTo>
                    <a:pt x="1485" y="3"/>
                    <a:pt x="1455" y="0"/>
                    <a:pt x="1426" y="0"/>
                  </a:cubicBezTo>
                  <a:cubicBezTo>
                    <a:pt x="1227" y="0"/>
                    <a:pt x="1055" y="118"/>
                    <a:pt x="974" y="286"/>
                  </a:cubicBezTo>
                  <a:cubicBezTo>
                    <a:pt x="893" y="118"/>
                    <a:pt x="723" y="0"/>
                    <a:pt x="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5715589" y="1046790"/>
              <a:ext cx="203933" cy="168502"/>
            </a:xfrm>
            <a:custGeom>
              <a:avLst/>
              <a:gdLst/>
              <a:ahLst/>
              <a:cxnLst/>
              <a:rect l="l" t="t" r="r" b="b"/>
              <a:pathLst>
                <a:path w="1951" h="1612" extrusionOk="0">
                  <a:moveTo>
                    <a:pt x="524" y="0"/>
                  </a:moveTo>
                  <a:cubicBezTo>
                    <a:pt x="495" y="0"/>
                    <a:pt x="466" y="3"/>
                    <a:pt x="436" y="8"/>
                  </a:cubicBezTo>
                  <a:cubicBezTo>
                    <a:pt x="229" y="43"/>
                    <a:pt x="60" y="212"/>
                    <a:pt x="27" y="422"/>
                  </a:cubicBezTo>
                  <a:cubicBezTo>
                    <a:pt x="1" y="591"/>
                    <a:pt x="60" y="748"/>
                    <a:pt x="170" y="858"/>
                  </a:cubicBezTo>
                  <a:lnTo>
                    <a:pt x="884" y="1572"/>
                  </a:lnTo>
                  <a:cubicBezTo>
                    <a:pt x="909" y="1598"/>
                    <a:pt x="942" y="1611"/>
                    <a:pt x="976" y="1611"/>
                  </a:cubicBezTo>
                  <a:cubicBezTo>
                    <a:pt x="1009" y="1611"/>
                    <a:pt x="1042" y="1598"/>
                    <a:pt x="1067" y="1572"/>
                  </a:cubicBezTo>
                  <a:lnTo>
                    <a:pt x="1784" y="858"/>
                  </a:lnTo>
                  <a:cubicBezTo>
                    <a:pt x="1891" y="748"/>
                    <a:pt x="1951" y="591"/>
                    <a:pt x="1924" y="422"/>
                  </a:cubicBezTo>
                  <a:cubicBezTo>
                    <a:pt x="1891" y="212"/>
                    <a:pt x="1722" y="43"/>
                    <a:pt x="1515" y="8"/>
                  </a:cubicBezTo>
                  <a:cubicBezTo>
                    <a:pt x="1485" y="3"/>
                    <a:pt x="1456" y="0"/>
                    <a:pt x="1427" y="0"/>
                  </a:cubicBezTo>
                  <a:cubicBezTo>
                    <a:pt x="1228" y="0"/>
                    <a:pt x="1056" y="118"/>
                    <a:pt x="977" y="286"/>
                  </a:cubicBezTo>
                  <a:cubicBezTo>
                    <a:pt x="896" y="118"/>
                    <a:pt x="724"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5451239" y="1046790"/>
              <a:ext cx="203933" cy="168502"/>
            </a:xfrm>
            <a:custGeom>
              <a:avLst/>
              <a:gdLst/>
              <a:ahLst/>
              <a:cxnLst/>
              <a:rect l="l" t="t" r="r" b="b"/>
              <a:pathLst>
                <a:path w="1951" h="1612" extrusionOk="0">
                  <a:moveTo>
                    <a:pt x="524" y="0"/>
                  </a:moveTo>
                  <a:cubicBezTo>
                    <a:pt x="495" y="0"/>
                    <a:pt x="466" y="3"/>
                    <a:pt x="436" y="8"/>
                  </a:cubicBezTo>
                  <a:cubicBezTo>
                    <a:pt x="229" y="43"/>
                    <a:pt x="60" y="212"/>
                    <a:pt x="29" y="422"/>
                  </a:cubicBezTo>
                  <a:cubicBezTo>
                    <a:pt x="0" y="591"/>
                    <a:pt x="60" y="748"/>
                    <a:pt x="169" y="858"/>
                  </a:cubicBezTo>
                  <a:lnTo>
                    <a:pt x="883" y="1572"/>
                  </a:lnTo>
                  <a:cubicBezTo>
                    <a:pt x="910" y="1598"/>
                    <a:pt x="943" y="1611"/>
                    <a:pt x="976" y="1611"/>
                  </a:cubicBezTo>
                  <a:cubicBezTo>
                    <a:pt x="1009" y="1611"/>
                    <a:pt x="1042" y="1598"/>
                    <a:pt x="1067" y="1572"/>
                  </a:cubicBezTo>
                  <a:lnTo>
                    <a:pt x="1783" y="858"/>
                  </a:lnTo>
                  <a:cubicBezTo>
                    <a:pt x="1890" y="748"/>
                    <a:pt x="1950" y="591"/>
                    <a:pt x="1924" y="422"/>
                  </a:cubicBezTo>
                  <a:cubicBezTo>
                    <a:pt x="1890" y="212"/>
                    <a:pt x="1724" y="43"/>
                    <a:pt x="1517" y="8"/>
                  </a:cubicBezTo>
                  <a:cubicBezTo>
                    <a:pt x="1487" y="3"/>
                    <a:pt x="1457" y="0"/>
                    <a:pt x="1428" y="0"/>
                  </a:cubicBezTo>
                  <a:cubicBezTo>
                    <a:pt x="1228" y="0"/>
                    <a:pt x="1057" y="118"/>
                    <a:pt x="976" y="286"/>
                  </a:cubicBezTo>
                  <a:cubicBezTo>
                    <a:pt x="895" y="118"/>
                    <a:pt x="72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grpSp>
        <p:nvGrpSpPr>
          <p:cNvPr id="1342" name="Google Shape;1342;p46"/>
          <p:cNvGrpSpPr/>
          <p:nvPr/>
        </p:nvGrpSpPr>
        <p:grpSpPr>
          <a:xfrm>
            <a:off x="7618706" y="4247461"/>
            <a:ext cx="1121512" cy="572684"/>
            <a:chOff x="8144350" y="986587"/>
            <a:chExt cx="642958" cy="328317"/>
          </a:xfrm>
        </p:grpSpPr>
        <p:sp>
          <p:nvSpPr>
            <p:cNvPr id="1343" name="Google Shape;1343;p46"/>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6"/>
          <p:cNvGrpSpPr/>
          <p:nvPr/>
        </p:nvGrpSpPr>
        <p:grpSpPr>
          <a:xfrm>
            <a:off x="461106" y="4342686"/>
            <a:ext cx="1121512" cy="572684"/>
            <a:chOff x="8144350" y="986587"/>
            <a:chExt cx="642958" cy="328317"/>
          </a:xfrm>
        </p:grpSpPr>
        <p:sp>
          <p:nvSpPr>
            <p:cNvPr id="1366" name="Google Shape;1366;p46"/>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46"/>
          <p:cNvSpPr/>
          <p:nvPr/>
        </p:nvSpPr>
        <p:spPr>
          <a:xfrm>
            <a:off x="3439325" y="1432488"/>
            <a:ext cx="2281500" cy="2278500"/>
          </a:xfrm>
          <a:prstGeom prst="diamond">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Condensed"/>
              <a:ea typeface="Roboto Condensed"/>
              <a:cs typeface="Roboto Condensed"/>
              <a:sym typeface="Roboto Condensed"/>
            </a:endParaRPr>
          </a:p>
        </p:txBody>
      </p:sp>
      <p:sp>
        <p:nvSpPr>
          <p:cNvPr id="1389" name="Google Shape;1389;p46"/>
          <p:cNvSpPr txBox="1"/>
          <p:nvPr/>
        </p:nvSpPr>
        <p:spPr>
          <a:xfrm>
            <a:off x="3769925" y="2123700"/>
            <a:ext cx="1620300" cy="9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6"/>
                </a:solidFill>
                <a:latin typeface="Poppins"/>
                <a:ea typeface="Poppins"/>
                <a:cs typeface="Poppins"/>
                <a:sym typeface="Poppins"/>
              </a:rPr>
              <a:t>Twitter data breach</a:t>
            </a:r>
            <a:endParaRPr sz="1800" b="1">
              <a:solidFill>
                <a:schemeClr val="accent6"/>
              </a:solidFill>
              <a:latin typeface="Poppins"/>
              <a:ea typeface="Poppins"/>
              <a:cs typeface="Poppins"/>
              <a:sym typeface="Poppins"/>
            </a:endParaRPr>
          </a:p>
        </p:txBody>
      </p:sp>
      <p:sp>
        <p:nvSpPr>
          <p:cNvPr id="1390" name="Google Shape;1390;p46"/>
          <p:cNvSpPr txBox="1">
            <a:spLocks noGrp="1"/>
          </p:cNvSpPr>
          <p:nvPr>
            <p:ph type="subTitle" idx="4294967295"/>
          </p:nvPr>
        </p:nvSpPr>
        <p:spPr>
          <a:xfrm>
            <a:off x="3082275" y="4179650"/>
            <a:ext cx="31365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Affected users: ~5.4 million twitter users</a:t>
            </a:r>
            <a:endParaRPr sz="1300"/>
          </a:p>
          <a:p>
            <a:pPr marL="0" lvl="0" indent="0" algn="l" rtl="0">
              <a:spcBef>
                <a:spcPts val="0"/>
              </a:spcBef>
              <a:spcAft>
                <a:spcPts val="0"/>
              </a:spcAft>
              <a:buNone/>
            </a:pPr>
            <a:endParaRPr sz="1300"/>
          </a:p>
        </p:txBody>
      </p:sp>
      <p:sp>
        <p:nvSpPr>
          <p:cNvPr id="1391" name="Google Shape;1391;p46"/>
          <p:cNvSpPr txBox="1"/>
          <p:nvPr/>
        </p:nvSpPr>
        <p:spPr>
          <a:xfrm>
            <a:off x="3556725" y="127925"/>
            <a:ext cx="2030400" cy="447600"/>
          </a:xfrm>
          <a:prstGeom prst="rect">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ADVERSARIES</a:t>
            </a:r>
            <a:endParaRPr sz="1800" b="1">
              <a:solidFill>
                <a:srgbClr val="FFFFFF"/>
              </a:solidFill>
              <a:latin typeface="Poppins"/>
              <a:ea typeface="Poppins"/>
              <a:cs typeface="Poppins"/>
              <a:sym typeface="Poppins"/>
            </a:endParaRPr>
          </a:p>
        </p:txBody>
      </p:sp>
      <p:sp>
        <p:nvSpPr>
          <p:cNvPr id="1392" name="Google Shape;1392;p46"/>
          <p:cNvSpPr txBox="1"/>
          <p:nvPr/>
        </p:nvSpPr>
        <p:spPr>
          <a:xfrm>
            <a:off x="3982975" y="3759475"/>
            <a:ext cx="1235400" cy="447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VICTIMS</a:t>
            </a:r>
            <a:endParaRPr sz="1800" b="1">
              <a:solidFill>
                <a:srgbClr val="FFFFFF"/>
              </a:solidFill>
              <a:latin typeface="Poppins"/>
              <a:ea typeface="Poppins"/>
              <a:cs typeface="Poppins"/>
              <a:sym typeface="Poppins"/>
            </a:endParaRPr>
          </a:p>
        </p:txBody>
      </p:sp>
      <p:sp>
        <p:nvSpPr>
          <p:cNvPr id="1393" name="Google Shape;1393;p46"/>
          <p:cNvSpPr txBox="1">
            <a:spLocks noGrp="1"/>
          </p:cNvSpPr>
          <p:nvPr>
            <p:ph type="subTitle" idx="4294967295"/>
          </p:nvPr>
        </p:nvSpPr>
        <p:spPr>
          <a:xfrm>
            <a:off x="3342725" y="575525"/>
            <a:ext cx="2499900" cy="88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000000"/>
                </a:solidFill>
              </a:rPr>
              <a:t>Threat actor ‘devil’: Motivation is</a:t>
            </a:r>
            <a:endParaRPr sz="1300">
              <a:solidFill>
                <a:srgbClr val="000000"/>
              </a:solidFill>
            </a:endParaRPr>
          </a:p>
          <a:p>
            <a:pPr marL="0" lvl="0" indent="0" algn="ctr" rtl="0">
              <a:spcBef>
                <a:spcPts val="0"/>
              </a:spcBef>
              <a:spcAft>
                <a:spcPts val="0"/>
              </a:spcAft>
              <a:buNone/>
            </a:pPr>
            <a:r>
              <a:rPr lang="en" sz="1300">
                <a:solidFill>
                  <a:srgbClr val="000000"/>
                </a:solidFill>
              </a:rPr>
              <a:t>Financial gain, attempted to sell stolen data for $30,000</a:t>
            </a:r>
            <a:endParaRPr sz="1300">
              <a:solidFill>
                <a:srgbClr val="000000"/>
              </a:solidFill>
            </a:endParaRPr>
          </a:p>
        </p:txBody>
      </p:sp>
      <p:sp>
        <p:nvSpPr>
          <p:cNvPr id="1394" name="Google Shape;1394;p46"/>
          <p:cNvSpPr txBox="1">
            <a:spLocks noGrp="1"/>
          </p:cNvSpPr>
          <p:nvPr>
            <p:ph type="subTitle" idx="4294967295"/>
          </p:nvPr>
        </p:nvSpPr>
        <p:spPr>
          <a:xfrm>
            <a:off x="1011325" y="2396025"/>
            <a:ext cx="20304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Data extraction</a:t>
            </a:r>
            <a:endParaRPr sz="1300"/>
          </a:p>
          <a:p>
            <a:pPr marL="0" lvl="0" indent="0" algn="ctr" rtl="0">
              <a:spcBef>
                <a:spcPts val="0"/>
              </a:spcBef>
              <a:spcAft>
                <a:spcPts val="0"/>
              </a:spcAft>
              <a:buNone/>
            </a:pPr>
            <a:r>
              <a:rPr lang="en" sz="1300"/>
              <a:t>Data distribution</a:t>
            </a:r>
            <a:endParaRPr sz="1300"/>
          </a:p>
          <a:p>
            <a:pPr marL="0" lvl="0" indent="0" algn="ctr" rtl="0">
              <a:spcBef>
                <a:spcPts val="0"/>
              </a:spcBef>
              <a:spcAft>
                <a:spcPts val="0"/>
              </a:spcAft>
              <a:buNone/>
            </a:pPr>
            <a:r>
              <a:rPr lang="en" sz="1300"/>
              <a:t>Social engineering</a:t>
            </a:r>
            <a:endParaRPr sz="1300"/>
          </a:p>
          <a:p>
            <a:pPr marL="0" lvl="0" indent="0" algn="ctr" rtl="0">
              <a:spcBef>
                <a:spcPts val="0"/>
              </a:spcBef>
              <a:spcAft>
                <a:spcPts val="0"/>
              </a:spcAft>
              <a:buNone/>
            </a:pPr>
            <a:endParaRPr sz="1300"/>
          </a:p>
          <a:p>
            <a:pPr marL="0" lvl="0" indent="0" algn="ctr" rtl="0">
              <a:spcBef>
                <a:spcPts val="0"/>
              </a:spcBef>
              <a:spcAft>
                <a:spcPts val="0"/>
              </a:spcAft>
              <a:buNone/>
            </a:pPr>
            <a:endParaRPr sz="1300"/>
          </a:p>
        </p:txBody>
      </p:sp>
      <p:sp>
        <p:nvSpPr>
          <p:cNvPr id="1395" name="Google Shape;1395;p46"/>
          <p:cNvSpPr txBox="1"/>
          <p:nvPr/>
        </p:nvSpPr>
        <p:spPr>
          <a:xfrm>
            <a:off x="890725" y="1927175"/>
            <a:ext cx="2151000" cy="447600"/>
          </a:xfrm>
          <a:prstGeom prst="rect">
            <a:avLst/>
          </a:pr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Poppins"/>
                <a:ea typeface="Poppins"/>
                <a:cs typeface="Poppins"/>
                <a:sym typeface="Poppins"/>
              </a:rPr>
              <a:t>CAPABILITIES</a:t>
            </a:r>
            <a:endParaRPr sz="1800" b="1">
              <a:solidFill>
                <a:srgbClr val="FFFFFF"/>
              </a:solidFill>
              <a:latin typeface="Poppins"/>
              <a:ea typeface="Poppins"/>
              <a:cs typeface="Poppins"/>
              <a:sym typeface="Poppins"/>
            </a:endParaRPr>
          </a:p>
        </p:txBody>
      </p:sp>
      <p:sp>
        <p:nvSpPr>
          <p:cNvPr id="1396" name="Google Shape;1396;p46"/>
          <p:cNvSpPr txBox="1"/>
          <p:nvPr/>
        </p:nvSpPr>
        <p:spPr>
          <a:xfrm>
            <a:off x="6136000" y="1927163"/>
            <a:ext cx="2281500" cy="447600"/>
          </a:xfrm>
          <a:prstGeom prst="rect">
            <a:avLst/>
          </a:prstGeom>
          <a:gradFill>
            <a:gsLst>
              <a:gs pos="0">
                <a:schemeClr val="accent5"/>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INFRASTRUCTURE</a:t>
            </a:r>
            <a:endParaRPr sz="1800" b="1">
              <a:solidFill>
                <a:schemeClr val="dk1"/>
              </a:solidFill>
              <a:latin typeface="Poppins"/>
              <a:ea typeface="Poppins"/>
              <a:cs typeface="Poppins"/>
              <a:sym typeface="Poppins"/>
            </a:endParaRPr>
          </a:p>
        </p:txBody>
      </p:sp>
      <p:sp>
        <p:nvSpPr>
          <p:cNvPr id="1397" name="Google Shape;1397;p46"/>
          <p:cNvSpPr txBox="1">
            <a:spLocks noGrp="1"/>
          </p:cNvSpPr>
          <p:nvPr>
            <p:ph type="subTitle" idx="4294967295"/>
          </p:nvPr>
        </p:nvSpPr>
        <p:spPr>
          <a:xfrm>
            <a:off x="6118425" y="2396025"/>
            <a:ext cx="2299200" cy="13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Utilizing BreachForums to sell the data.</a:t>
            </a: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47"/>
          <p:cNvSpPr/>
          <p:nvPr/>
        </p:nvSpPr>
        <p:spPr>
          <a:xfrm>
            <a:off x="4536538" y="-30150"/>
            <a:ext cx="46774" cy="5203797"/>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03" name="Google Shape;1403;p47"/>
          <p:cNvSpPr txBox="1">
            <a:spLocks noGrp="1"/>
          </p:cNvSpPr>
          <p:nvPr>
            <p:ph type="title"/>
          </p:nvPr>
        </p:nvSpPr>
        <p:spPr>
          <a:xfrm>
            <a:off x="720000" y="16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 Kill Chain</a:t>
            </a:r>
            <a:endParaRPr/>
          </a:p>
          <a:p>
            <a:pPr marL="0" lvl="0" indent="0" algn="ctr" rtl="0">
              <a:spcBef>
                <a:spcPts val="0"/>
              </a:spcBef>
              <a:spcAft>
                <a:spcPts val="0"/>
              </a:spcAft>
              <a:buNone/>
            </a:pPr>
            <a:endParaRPr/>
          </a:p>
        </p:txBody>
      </p:sp>
      <p:grpSp>
        <p:nvGrpSpPr>
          <p:cNvPr id="1404" name="Google Shape;1404;p47"/>
          <p:cNvGrpSpPr/>
          <p:nvPr/>
        </p:nvGrpSpPr>
        <p:grpSpPr>
          <a:xfrm>
            <a:off x="4323567" y="2078923"/>
            <a:ext cx="3389355" cy="1597168"/>
            <a:chOff x="2723278" y="1150750"/>
            <a:chExt cx="2078594" cy="979497"/>
          </a:xfrm>
        </p:grpSpPr>
        <p:sp>
          <p:nvSpPr>
            <p:cNvPr id="1405" name="Google Shape;1405;p47"/>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06" name="Google Shape;1406;p47"/>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07" name="Google Shape;1407;p47"/>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08" name="Google Shape;1408;p47"/>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09" name="Google Shape;1409;p47"/>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0" name="Google Shape;1410;p47"/>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1" name="Google Shape;1411;p47"/>
            <p:cNvSpPr txBox="1"/>
            <p:nvPr/>
          </p:nvSpPr>
          <p:spPr>
            <a:xfrm>
              <a:off x="3274951" y="1524378"/>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Attacker identified vulnerability in Twitter API</a:t>
              </a:r>
              <a:endParaRPr sz="1600">
                <a:solidFill>
                  <a:srgbClr val="434343"/>
                </a:solidFill>
                <a:latin typeface="Roboto"/>
                <a:ea typeface="Roboto"/>
                <a:cs typeface="Roboto"/>
                <a:sym typeface="Roboto"/>
              </a:endParaRPr>
            </a:p>
          </p:txBody>
        </p:sp>
        <p:sp>
          <p:nvSpPr>
            <p:cNvPr id="1412" name="Google Shape;1412;p47"/>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Weaponisation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13" name="Google Shape;1413;p47"/>
          <p:cNvGrpSpPr/>
          <p:nvPr/>
        </p:nvGrpSpPr>
        <p:grpSpPr>
          <a:xfrm>
            <a:off x="1448550" y="887394"/>
            <a:ext cx="3393778" cy="1684350"/>
            <a:chOff x="933395" y="532900"/>
            <a:chExt cx="2080413" cy="1032457"/>
          </a:xfrm>
        </p:grpSpPr>
        <p:sp>
          <p:nvSpPr>
            <p:cNvPr id="1414" name="Google Shape;1414;p47"/>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5" name="Google Shape;1415;p47"/>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6" name="Google Shape;1416;p47"/>
            <p:cNvSpPr/>
            <p:nvPr/>
          </p:nvSpPr>
          <p:spPr>
            <a:xfrm>
              <a:off x="933395" y="532904"/>
              <a:ext cx="2077715" cy="1032453"/>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7" name="Google Shape;1417;p47"/>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8" name="Google Shape;1418;p47"/>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9" name="Google Shape;1419;p47"/>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1420" name="Google Shape;1420;p47"/>
            <p:cNvSpPr txBox="1"/>
            <p:nvPr/>
          </p:nvSpPr>
          <p:spPr>
            <a:xfrm>
              <a:off x="935219" y="867846"/>
              <a:ext cx="1498200" cy="64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434343"/>
                  </a:solidFill>
                  <a:latin typeface="Roboto"/>
                  <a:ea typeface="Roboto"/>
                  <a:cs typeface="Roboto"/>
                  <a:sym typeface="Roboto"/>
                </a:rPr>
                <a:t>Gather information about Twitter’s systems, applications and potential vulnerabilities</a:t>
              </a:r>
              <a:endParaRPr sz="1500">
                <a:solidFill>
                  <a:srgbClr val="434343"/>
                </a:solidFill>
                <a:latin typeface="Roboto"/>
                <a:ea typeface="Roboto"/>
                <a:cs typeface="Roboto"/>
                <a:sym typeface="Roboto"/>
              </a:endParaRPr>
            </a:p>
          </p:txBody>
        </p:sp>
        <p:sp>
          <p:nvSpPr>
            <p:cNvPr id="1421" name="Google Shape;1421;p47"/>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Reconnaissance</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22" name="Google Shape;1422;p47"/>
          <p:cNvGrpSpPr/>
          <p:nvPr/>
        </p:nvGrpSpPr>
        <p:grpSpPr>
          <a:xfrm>
            <a:off x="1450784" y="3294017"/>
            <a:ext cx="3389313" cy="1595404"/>
            <a:chOff x="933838" y="1769089"/>
            <a:chExt cx="2079971" cy="979076"/>
          </a:xfrm>
        </p:grpSpPr>
        <p:sp>
          <p:nvSpPr>
            <p:cNvPr id="1423" name="Google Shape;1423;p47"/>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4" name="Google Shape;1424;p47"/>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5" name="Google Shape;1425;p47"/>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6" name="Google Shape;1426;p47"/>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7" name="Google Shape;1427;p47"/>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8" name="Google Shape;1428;p47"/>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9" name="Google Shape;1429;p47"/>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Attacker initiates attack by submitting request to the vulnerable API</a:t>
              </a:r>
              <a:endParaRPr sz="1600">
                <a:solidFill>
                  <a:srgbClr val="434343"/>
                </a:solidFill>
                <a:latin typeface="Roboto"/>
                <a:ea typeface="Roboto"/>
                <a:cs typeface="Roboto"/>
                <a:sym typeface="Roboto"/>
              </a:endParaRPr>
            </a:p>
          </p:txBody>
        </p:sp>
        <p:sp>
          <p:nvSpPr>
            <p:cNvPr id="1430" name="Google Shape;1430;p47"/>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Delivery</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48"/>
          <p:cNvSpPr/>
          <p:nvPr/>
        </p:nvSpPr>
        <p:spPr>
          <a:xfrm>
            <a:off x="4536538" y="-30150"/>
            <a:ext cx="46774" cy="5203797"/>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36" name="Google Shape;1436;p48"/>
          <p:cNvSpPr txBox="1">
            <a:spLocks noGrp="1"/>
          </p:cNvSpPr>
          <p:nvPr>
            <p:ph type="title"/>
          </p:nvPr>
        </p:nvSpPr>
        <p:spPr>
          <a:xfrm>
            <a:off x="-1319400" y="16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 Kill Chain</a:t>
            </a:r>
            <a:endParaRPr/>
          </a:p>
        </p:txBody>
      </p:sp>
      <p:grpSp>
        <p:nvGrpSpPr>
          <p:cNvPr id="1437" name="Google Shape;1437;p48"/>
          <p:cNvGrpSpPr/>
          <p:nvPr/>
        </p:nvGrpSpPr>
        <p:grpSpPr>
          <a:xfrm>
            <a:off x="4328056" y="910903"/>
            <a:ext cx="3328037" cy="1660845"/>
            <a:chOff x="2723278" y="2387425"/>
            <a:chExt cx="2078594" cy="979041"/>
          </a:xfrm>
        </p:grpSpPr>
        <p:sp>
          <p:nvSpPr>
            <p:cNvPr id="1438" name="Google Shape;1438;p48"/>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39" name="Google Shape;1439;p48"/>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0" name="Google Shape;1440;p48"/>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1" name="Google Shape;1441;p48"/>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2" name="Google Shape;1442;p48"/>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3" name="Google Shape;1443;p48"/>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4" name="Google Shape;1444;p48"/>
            <p:cNvSpPr txBox="1"/>
            <p:nvPr/>
          </p:nvSpPr>
          <p:spPr>
            <a:xfrm>
              <a:off x="3195450" y="2715751"/>
              <a:ext cx="1460523" cy="534900"/>
            </a:xfrm>
            <a:prstGeom prst="rect">
              <a:avLst/>
            </a:prstGeom>
            <a:noFill/>
            <a:ln>
              <a:noFill/>
            </a:ln>
          </p:spPr>
          <p:txBody>
            <a:bodyPr spcFirstLastPara="1" wrap="square" lIns="91425" tIns="91425" rIns="91425" bIns="91425" anchor="ctr" anchorCtr="0">
              <a:noAutofit/>
            </a:bodyPr>
            <a:lstStyle/>
            <a:p>
              <a:pPr marL="133350" lvl="0" algn="l" rtl="0">
                <a:spcBef>
                  <a:spcPts val="0"/>
                </a:spcBef>
                <a:spcAft>
                  <a:spcPts val="0"/>
                </a:spcAft>
                <a:buClr>
                  <a:schemeClr val="dk1"/>
                </a:buClr>
                <a:buSzPts val="1500"/>
              </a:pPr>
              <a:r>
                <a:rPr lang="en" sz="1500" dirty="0">
                  <a:solidFill>
                    <a:schemeClr val="dk1"/>
                  </a:solidFill>
                  <a:latin typeface="Roboto Condensed"/>
                  <a:ea typeface="Roboto Condensed"/>
                  <a:cs typeface="Roboto Condensed"/>
                  <a:sym typeface="Roboto Condensed"/>
                </a:rPr>
                <a:t>Attackers used retrieved ID from API to scrape public/private information of the account</a:t>
              </a:r>
              <a:endParaRPr sz="1600" dirty="0">
                <a:solidFill>
                  <a:srgbClr val="434343"/>
                </a:solidFill>
                <a:latin typeface="Roboto"/>
                <a:ea typeface="Roboto"/>
                <a:cs typeface="Roboto"/>
                <a:sym typeface="Roboto"/>
              </a:endParaRPr>
            </a:p>
          </p:txBody>
        </p:sp>
        <p:sp>
          <p:nvSpPr>
            <p:cNvPr id="1445" name="Google Shape;1445;p48"/>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Exploitation</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46" name="Google Shape;1446;p48"/>
          <p:cNvGrpSpPr/>
          <p:nvPr/>
        </p:nvGrpSpPr>
        <p:grpSpPr>
          <a:xfrm>
            <a:off x="1514232" y="2571758"/>
            <a:ext cx="3327954" cy="1566572"/>
            <a:chOff x="933838" y="532900"/>
            <a:chExt cx="2079971" cy="979046"/>
          </a:xfrm>
        </p:grpSpPr>
        <p:sp>
          <p:nvSpPr>
            <p:cNvPr id="1447" name="Google Shape;1447;p48"/>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8" name="Google Shape;1448;p48"/>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9" name="Google Shape;1449;p48"/>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0" name="Google Shape;1450;p48"/>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1" name="Google Shape;1451;p48"/>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2" name="Google Shape;1452;p48"/>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1453" name="Google Shape;1453;p48"/>
            <p:cNvSpPr txBox="1"/>
            <p:nvPr/>
          </p:nvSpPr>
          <p:spPr>
            <a:xfrm>
              <a:off x="1001661" y="857218"/>
              <a:ext cx="14697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434343"/>
                  </a:solidFill>
                  <a:latin typeface="Roboto"/>
                  <a:ea typeface="Roboto"/>
                  <a:cs typeface="Roboto"/>
                  <a:sym typeface="Roboto"/>
                </a:rPr>
                <a:t>Steal users’ personal information such as phone number, email etc.</a:t>
              </a:r>
              <a:endParaRPr sz="1600">
                <a:solidFill>
                  <a:srgbClr val="434343"/>
                </a:solidFill>
                <a:latin typeface="Roboto"/>
                <a:ea typeface="Roboto"/>
                <a:cs typeface="Roboto"/>
                <a:sym typeface="Roboto"/>
              </a:endParaRPr>
            </a:p>
          </p:txBody>
        </p:sp>
        <p:sp>
          <p:nvSpPr>
            <p:cNvPr id="1454" name="Google Shape;1454;p48"/>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Fira Sans Extra Condensed Medium"/>
                  <a:ea typeface="Fira Sans Extra Condensed Medium"/>
                  <a:cs typeface="Fira Sans Extra Condensed Medium"/>
                  <a:sym typeface="Fira Sans Extra Condensed Medium"/>
                </a:rPr>
                <a:t>Actions on Objectives</a:t>
              </a:r>
              <a:endParaRPr sz="18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49"/>
          <p:cNvSpPr txBox="1">
            <a:spLocks noGrp="1"/>
          </p:cNvSpPr>
          <p:nvPr>
            <p:ph type="subTitle" idx="2"/>
          </p:nvPr>
        </p:nvSpPr>
        <p:spPr>
          <a:xfrm>
            <a:off x="1016700" y="1860025"/>
            <a:ext cx="33426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Unauthorized access to private and personal data such as text messages or photos, as well as medical records. </a:t>
            </a:r>
            <a:br>
              <a:rPr lang="en" sz="1300"/>
            </a:br>
            <a:r>
              <a:rPr lang="en" sz="1300"/>
              <a:t>This breach may unveil embarrassing information, potentially leading to reputational harm for individuals involved.</a:t>
            </a:r>
            <a:endParaRPr sz="1300"/>
          </a:p>
        </p:txBody>
      </p:sp>
      <p:sp>
        <p:nvSpPr>
          <p:cNvPr id="1460" name="Google Shape;1460;p49"/>
          <p:cNvSpPr txBox="1">
            <a:spLocks noGrp="1"/>
          </p:cNvSpPr>
          <p:nvPr>
            <p:ph type="subTitle" idx="3"/>
          </p:nvPr>
        </p:nvSpPr>
        <p:spPr>
          <a:xfrm>
            <a:off x="5081400" y="1887675"/>
            <a:ext cx="36198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Fraud: Stolen identities can be used to commit fraud, open bank accounts or obtain credit cards. </a:t>
            </a:r>
            <a:endParaRPr sz="1300"/>
          </a:p>
          <a:p>
            <a:pPr marL="0" lvl="0" indent="0" algn="l" rtl="0">
              <a:spcBef>
                <a:spcPts val="0"/>
              </a:spcBef>
              <a:spcAft>
                <a:spcPts val="0"/>
              </a:spcAft>
              <a:buNone/>
            </a:pPr>
            <a:r>
              <a:rPr lang="en" sz="1300"/>
              <a:t>Reputation: Criminals use stolen identities to conduct further scams, resulting in personal reputational damage and distress</a:t>
            </a:r>
            <a:endParaRPr sz="1300"/>
          </a:p>
        </p:txBody>
      </p:sp>
      <p:sp>
        <p:nvSpPr>
          <p:cNvPr id="1461" name="Google Shape;1461;p49"/>
          <p:cNvSpPr txBox="1">
            <a:spLocks noGrp="1"/>
          </p:cNvSpPr>
          <p:nvPr>
            <p:ph type="subTitle" idx="4"/>
          </p:nvPr>
        </p:nvSpPr>
        <p:spPr>
          <a:xfrm>
            <a:off x="1016675" y="3504650"/>
            <a:ext cx="33426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Direct Theft: Downloading malware through social media phishing can lead to draining of bank accounts or payment of ransoms due to ransomware</a:t>
            </a:r>
            <a:endParaRPr sz="1300"/>
          </a:p>
          <a:p>
            <a:pPr marL="0" lvl="0" indent="0" algn="l" rtl="0">
              <a:spcBef>
                <a:spcPts val="0"/>
              </a:spcBef>
              <a:spcAft>
                <a:spcPts val="0"/>
              </a:spcAft>
              <a:buNone/>
            </a:pPr>
            <a:endParaRPr sz="1300"/>
          </a:p>
        </p:txBody>
      </p:sp>
      <p:sp>
        <p:nvSpPr>
          <p:cNvPr id="1462" name="Google Shape;1462;p49"/>
          <p:cNvSpPr txBox="1">
            <a:spLocks noGrp="1"/>
          </p:cNvSpPr>
          <p:nvPr>
            <p:ph type="subTitle" idx="5"/>
          </p:nvPr>
        </p:nvSpPr>
        <p:spPr>
          <a:xfrm>
            <a:off x="4943376" y="3504650"/>
            <a:ext cx="33426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Spread of false information on social media can have a real-world consequences, such as misinformation about elections</a:t>
            </a:r>
            <a:endParaRPr sz="1300"/>
          </a:p>
        </p:txBody>
      </p:sp>
      <p:sp>
        <p:nvSpPr>
          <p:cNvPr id="1463" name="Google Shape;1463;p49"/>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Impacts </a:t>
            </a:r>
            <a:r>
              <a:rPr lang="en">
                <a:solidFill>
                  <a:schemeClr val="dk1"/>
                </a:solidFill>
              </a:rPr>
              <a:t>on consumer lives</a:t>
            </a:r>
            <a:endParaRPr>
              <a:solidFill>
                <a:schemeClr val="dk1"/>
              </a:solidFill>
            </a:endParaRPr>
          </a:p>
        </p:txBody>
      </p:sp>
      <p:sp>
        <p:nvSpPr>
          <p:cNvPr id="1464" name="Google Shape;1464;p49"/>
          <p:cNvSpPr txBox="1">
            <a:spLocks noGrp="1"/>
          </p:cNvSpPr>
          <p:nvPr>
            <p:ph type="subTitle" idx="1"/>
          </p:nvPr>
        </p:nvSpPr>
        <p:spPr>
          <a:xfrm>
            <a:off x="452624" y="1467762"/>
            <a:ext cx="33426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Privacy violations</a:t>
            </a:r>
            <a:endParaRPr/>
          </a:p>
        </p:txBody>
      </p:sp>
      <p:sp>
        <p:nvSpPr>
          <p:cNvPr id="1465" name="Google Shape;1465;p49"/>
          <p:cNvSpPr txBox="1">
            <a:spLocks noGrp="1"/>
          </p:cNvSpPr>
          <p:nvPr>
            <p:ph type="subTitle" idx="6"/>
          </p:nvPr>
        </p:nvSpPr>
        <p:spPr>
          <a:xfrm>
            <a:off x="-45350" y="3112375"/>
            <a:ext cx="38232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Monetary Loss</a:t>
            </a:r>
            <a:endParaRPr/>
          </a:p>
        </p:txBody>
      </p:sp>
      <p:sp>
        <p:nvSpPr>
          <p:cNvPr id="1466" name="Google Shape;1466;p49"/>
          <p:cNvSpPr txBox="1">
            <a:spLocks noGrp="1"/>
          </p:cNvSpPr>
          <p:nvPr>
            <p:ph type="subTitle" idx="7"/>
          </p:nvPr>
        </p:nvSpPr>
        <p:spPr>
          <a:xfrm>
            <a:off x="4242324" y="1467762"/>
            <a:ext cx="33426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Identity theft</a:t>
            </a:r>
            <a:endParaRPr/>
          </a:p>
        </p:txBody>
      </p:sp>
      <p:sp>
        <p:nvSpPr>
          <p:cNvPr id="1467" name="Google Shape;1467;p49"/>
          <p:cNvSpPr txBox="1">
            <a:spLocks noGrp="1"/>
          </p:cNvSpPr>
          <p:nvPr>
            <p:ph type="subTitle" idx="8"/>
          </p:nvPr>
        </p:nvSpPr>
        <p:spPr>
          <a:xfrm>
            <a:off x="4943374" y="3112387"/>
            <a:ext cx="33426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Misinformation/Fake news</a:t>
            </a:r>
            <a:endParaRPr/>
          </a:p>
        </p:txBody>
      </p:sp>
      <p:grpSp>
        <p:nvGrpSpPr>
          <p:cNvPr id="1468" name="Google Shape;1468;p49"/>
          <p:cNvGrpSpPr/>
          <p:nvPr/>
        </p:nvGrpSpPr>
        <p:grpSpPr>
          <a:xfrm rot="-1077070">
            <a:off x="8358398" y="4244363"/>
            <a:ext cx="593892" cy="563696"/>
            <a:chOff x="6049121" y="2275421"/>
            <a:chExt cx="593904" cy="563707"/>
          </a:xfrm>
        </p:grpSpPr>
        <p:sp>
          <p:nvSpPr>
            <p:cNvPr id="1469" name="Google Shape;1469;p49"/>
            <p:cNvSpPr/>
            <p:nvPr/>
          </p:nvSpPr>
          <p:spPr>
            <a:xfrm rot="284467" flipH="1">
              <a:off x="6069657" y="2297379"/>
              <a:ext cx="552831" cy="519792"/>
            </a:xfrm>
            <a:custGeom>
              <a:avLst/>
              <a:gdLst/>
              <a:ahLst/>
              <a:cxnLst/>
              <a:rect l="l" t="t" r="r" b="b"/>
              <a:pathLst>
                <a:path w="7584" h="7131" extrusionOk="0">
                  <a:moveTo>
                    <a:pt x="6346" y="64"/>
                  </a:moveTo>
                  <a:lnTo>
                    <a:pt x="1303" y="7"/>
                  </a:lnTo>
                  <a:cubicBezTo>
                    <a:pt x="615" y="0"/>
                    <a:pt x="53" y="550"/>
                    <a:pt x="44" y="1238"/>
                  </a:cubicBezTo>
                  <a:lnTo>
                    <a:pt x="8" y="4355"/>
                  </a:lnTo>
                  <a:cubicBezTo>
                    <a:pt x="1" y="5043"/>
                    <a:pt x="553" y="5605"/>
                    <a:pt x="1239" y="5614"/>
                  </a:cubicBezTo>
                  <a:lnTo>
                    <a:pt x="1860" y="5621"/>
                  </a:lnTo>
                  <a:lnTo>
                    <a:pt x="1844" y="7131"/>
                  </a:lnTo>
                  <a:lnTo>
                    <a:pt x="3067" y="5633"/>
                  </a:lnTo>
                  <a:lnTo>
                    <a:pt x="6284" y="5671"/>
                  </a:lnTo>
                  <a:cubicBezTo>
                    <a:pt x="6970" y="5678"/>
                    <a:pt x="7534" y="5128"/>
                    <a:pt x="7541" y="4440"/>
                  </a:cubicBezTo>
                  <a:lnTo>
                    <a:pt x="7577" y="1324"/>
                  </a:lnTo>
                  <a:cubicBezTo>
                    <a:pt x="7584" y="636"/>
                    <a:pt x="7034" y="72"/>
                    <a:pt x="6346" y="64"/>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9"/>
            <p:cNvSpPr/>
            <p:nvPr/>
          </p:nvSpPr>
          <p:spPr>
            <a:xfrm rot="284467" flipH="1">
              <a:off x="6247002" y="2410290"/>
              <a:ext cx="205416" cy="201036"/>
            </a:xfrm>
            <a:custGeom>
              <a:avLst/>
              <a:gdLst/>
              <a:ahLst/>
              <a:cxnLst/>
              <a:rect l="l" t="t" r="r" b="b"/>
              <a:pathLst>
                <a:path w="2818" h="2758" extrusionOk="0">
                  <a:moveTo>
                    <a:pt x="842" y="1"/>
                  </a:moveTo>
                  <a:cubicBezTo>
                    <a:pt x="388" y="1"/>
                    <a:pt x="17" y="365"/>
                    <a:pt x="12" y="820"/>
                  </a:cubicBezTo>
                  <a:cubicBezTo>
                    <a:pt x="0" y="1998"/>
                    <a:pt x="1391" y="2758"/>
                    <a:pt x="1391" y="2758"/>
                  </a:cubicBezTo>
                  <a:cubicBezTo>
                    <a:pt x="1391" y="2758"/>
                    <a:pt x="2798" y="1979"/>
                    <a:pt x="2812" y="851"/>
                  </a:cubicBezTo>
                  <a:cubicBezTo>
                    <a:pt x="2817" y="393"/>
                    <a:pt x="2450" y="20"/>
                    <a:pt x="1993" y="13"/>
                  </a:cubicBezTo>
                  <a:cubicBezTo>
                    <a:pt x="1990" y="13"/>
                    <a:pt x="1987" y="13"/>
                    <a:pt x="1984" y="13"/>
                  </a:cubicBezTo>
                  <a:cubicBezTo>
                    <a:pt x="1766" y="13"/>
                    <a:pt x="1567" y="98"/>
                    <a:pt x="1419" y="236"/>
                  </a:cubicBezTo>
                  <a:cubicBezTo>
                    <a:pt x="1272" y="93"/>
                    <a:pt x="1072" y="3"/>
                    <a:pt x="850" y="1"/>
                  </a:cubicBezTo>
                  <a:cubicBezTo>
                    <a:pt x="847" y="1"/>
                    <a:pt x="845" y="1"/>
                    <a:pt x="8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grpSp>
        <p:nvGrpSpPr>
          <p:cNvPr id="1475" name="Google Shape;1475;p50"/>
          <p:cNvGrpSpPr/>
          <p:nvPr/>
        </p:nvGrpSpPr>
        <p:grpSpPr>
          <a:xfrm>
            <a:off x="6351264" y="1437965"/>
            <a:ext cx="2020795" cy="2789776"/>
            <a:chOff x="2979550" y="3068750"/>
            <a:chExt cx="1883840" cy="2600947"/>
          </a:xfrm>
        </p:grpSpPr>
        <p:sp>
          <p:nvSpPr>
            <p:cNvPr id="1476" name="Google Shape;1476;p50"/>
            <p:cNvSpPr/>
            <p:nvPr/>
          </p:nvSpPr>
          <p:spPr>
            <a:xfrm>
              <a:off x="2979550" y="3068750"/>
              <a:ext cx="1883840" cy="2600947"/>
            </a:xfrm>
            <a:custGeom>
              <a:avLst/>
              <a:gdLst/>
              <a:ahLst/>
              <a:cxnLst/>
              <a:rect l="l" t="t" r="r" b="b"/>
              <a:pathLst>
                <a:path w="18193" h="25119" extrusionOk="0">
                  <a:moveTo>
                    <a:pt x="0" y="1"/>
                  </a:moveTo>
                  <a:lnTo>
                    <a:pt x="0" y="25119"/>
                  </a:lnTo>
                  <a:lnTo>
                    <a:pt x="18193" y="25119"/>
                  </a:lnTo>
                  <a:lnTo>
                    <a:pt x="181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3275590" y="3179027"/>
              <a:ext cx="495682" cy="57260"/>
            </a:xfrm>
            <a:custGeom>
              <a:avLst/>
              <a:gdLst/>
              <a:ahLst/>
              <a:cxnLst/>
              <a:rect l="l" t="t" r="r" b="b"/>
              <a:pathLst>
                <a:path w="4787" h="553" extrusionOk="0">
                  <a:moveTo>
                    <a:pt x="106" y="0"/>
                  </a:moveTo>
                  <a:cubicBezTo>
                    <a:pt x="46" y="0"/>
                    <a:pt x="1" y="45"/>
                    <a:pt x="1" y="105"/>
                  </a:cubicBezTo>
                  <a:lnTo>
                    <a:pt x="1" y="445"/>
                  </a:lnTo>
                  <a:cubicBezTo>
                    <a:pt x="1" y="505"/>
                    <a:pt x="46" y="552"/>
                    <a:pt x="106" y="552"/>
                  </a:cubicBezTo>
                  <a:lnTo>
                    <a:pt x="4682" y="552"/>
                  </a:lnTo>
                  <a:cubicBezTo>
                    <a:pt x="4739" y="552"/>
                    <a:pt x="4786" y="505"/>
                    <a:pt x="4786" y="445"/>
                  </a:cubicBezTo>
                  <a:lnTo>
                    <a:pt x="4786" y="105"/>
                  </a:lnTo>
                  <a:cubicBezTo>
                    <a:pt x="4786" y="45"/>
                    <a:pt x="4739" y="0"/>
                    <a:pt x="4682"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3320219" y="3209573"/>
              <a:ext cx="258040" cy="3313"/>
            </a:xfrm>
            <a:custGeom>
              <a:avLst/>
              <a:gdLst/>
              <a:ahLst/>
              <a:cxnLst/>
              <a:rect l="l" t="t" r="r" b="b"/>
              <a:pathLst>
                <a:path w="2492" h="32" extrusionOk="0">
                  <a:moveTo>
                    <a:pt x="15" y="0"/>
                  </a:moveTo>
                  <a:cubicBezTo>
                    <a:pt x="6" y="0"/>
                    <a:pt x="1" y="7"/>
                    <a:pt x="1" y="15"/>
                  </a:cubicBezTo>
                  <a:cubicBezTo>
                    <a:pt x="1" y="24"/>
                    <a:pt x="6" y="31"/>
                    <a:pt x="15" y="31"/>
                  </a:cubicBezTo>
                  <a:lnTo>
                    <a:pt x="2475" y="31"/>
                  </a:lnTo>
                  <a:cubicBezTo>
                    <a:pt x="2484" y="31"/>
                    <a:pt x="2491" y="24"/>
                    <a:pt x="2491" y="15"/>
                  </a:cubicBezTo>
                  <a:cubicBezTo>
                    <a:pt x="2491" y="7"/>
                    <a:pt x="2484" y="0"/>
                    <a:pt x="24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3275590" y="3258861"/>
              <a:ext cx="283927" cy="57260"/>
            </a:xfrm>
            <a:custGeom>
              <a:avLst/>
              <a:gdLst/>
              <a:ahLst/>
              <a:cxnLst/>
              <a:rect l="l" t="t" r="r" b="b"/>
              <a:pathLst>
                <a:path w="2742" h="553" extrusionOk="0">
                  <a:moveTo>
                    <a:pt x="79" y="0"/>
                  </a:moveTo>
                  <a:cubicBezTo>
                    <a:pt x="34" y="0"/>
                    <a:pt x="1" y="36"/>
                    <a:pt x="1" y="81"/>
                  </a:cubicBezTo>
                  <a:lnTo>
                    <a:pt x="1" y="474"/>
                  </a:lnTo>
                  <a:cubicBezTo>
                    <a:pt x="1" y="517"/>
                    <a:pt x="34" y="553"/>
                    <a:pt x="79" y="553"/>
                  </a:cubicBezTo>
                  <a:lnTo>
                    <a:pt x="2663" y="553"/>
                  </a:lnTo>
                  <a:cubicBezTo>
                    <a:pt x="2706" y="553"/>
                    <a:pt x="2741" y="517"/>
                    <a:pt x="2741" y="474"/>
                  </a:cubicBezTo>
                  <a:lnTo>
                    <a:pt x="2741" y="81"/>
                  </a:lnTo>
                  <a:cubicBezTo>
                    <a:pt x="2741" y="36"/>
                    <a:pt x="2706" y="0"/>
                    <a:pt x="2663"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3027906" y="3417390"/>
              <a:ext cx="1787126" cy="1787187"/>
            </a:xfrm>
            <a:custGeom>
              <a:avLst/>
              <a:gdLst/>
              <a:ahLst/>
              <a:cxnLst/>
              <a:rect l="l" t="t" r="r" b="b"/>
              <a:pathLst>
                <a:path w="17259" h="17260" extrusionOk="0">
                  <a:moveTo>
                    <a:pt x="0" y="0"/>
                  </a:moveTo>
                  <a:lnTo>
                    <a:pt x="0" y="17259"/>
                  </a:lnTo>
                  <a:lnTo>
                    <a:pt x="17259" y="17259"/>
                  </a:lnTo>
                  <a:lnTo>
                    <a:pt x="17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4052915" y="3496603"/>
              <a:ext cx="380744" cy="137611"/>
            </a:xfrm>
            <a:custGeom>
              <a:avLst/>
              <a:gdLst/>
              <a:ahLst/>
              <a:cxnLst/>
              <a:rect l="l" t="t" r="r" b="b"/>
              <a:pathLst>
                <a:path w="3677" h="1329" extrusionOk="0">
                  <a:moveTo>
                    <a:pt x="2049" y="0"/>
                  </a:moveTo>
                  <a:cubicBezTo>
                    <a:pt x="1760" y="0"/>
                    <a:pt x="1528" y="134"/>
                    <a:pt x="1360" y="395"/>
                  </a:cubicBezTo>
                  <a:cubicBezTo>
                    <a:pt x="1339" y="428"/>
                    <a:pt x="1320" y="461"/>
                    <a:pt x="1298" y="497"/>
                  </a:cubicBezTo>
                  <a:cubicBezTo>
                    <a:pt x="1222" y="628"/>
                    <a:pt x="1144" y="764"/>
                    <a:pt x="1015" y="838"/>
                  </a:cubicBezTo>
                  <a:cubicBezTo>
                    <a:pt x="922" y="893"/>
                    <a:pt x="816" y="908"/>
                    <a:pt x="707" y="908"/>
                  </a:cubicBezTo>
                  <a:cubicBezTo>
                    <a:pt x="648" y="908"/>
                    <a:pt x="588" y="904"/>
                    <a:pt x="529" y="900"/>
                  </a:cubicBezTo>
                  <a:cubicBezTo>
                    <a:pt x="473" y="896"/>
                    <a:pt x="418" y="892"/>
                    <a:pt x="366" y="892"/>
                  </a:cubicBezTo>
                  <a:cubicBezTo>
                    <a:pt x="355" y="892"/>
                    <a:pt x="343" y="892"/>
                    <a:pt x="332" y="892"/>
                  </a:cubicBezTo>
                  <a:cubicBezTo>
                    <a:pt x="48" y="902"/>
                    <a:pt x="8" y="1238"/>
                    <a:pt x="1" y="1328"/>
                  </a:cubicBezTo>
                  <a:lnTo>
                    <a:pt x="3677" y="1328"/>
                  </a:lnTo>
                  <a:cubicBezTo>
                    <a:pt x="3651" y="1088"/>
                    <a:pt x="3651" y="845"/>
                    <a:pt x="3677" y="604"/>
                  </a:cubicBezTo>
                  <a:cubicBezTo>
                    <a:pt x="3665" y="602"/>
                    <a:pt x="3651" y="600"/>
                    <a:pt x="3636" y="600"/>
                  </a:cubicBezTo>
                  <a:cubicBezTo>
                    <a:pt x="3616" y="598"/>
                    <a:pt x="3595" y="598"/>
                    <a:pt x="3573" y="598"/>
                  </a:cubicBezTo>
                  <a:cubicBezTo>
                    <a:pt x="3517" y="598"/>
                    <a:pt x="3460" y="602"/>
                    <a:pt x="3403" y="607"/>
                  </a:cubicBezTo>
                  <a:cubicBezTo>
                    <a:pt x="3345" y="611"/>
                    <a:pt x="3287" y="616"/>
                    <a:pt x="3230" y="616"/>
                  </a:cubicBezTo>
                  <a:cubicBezTo>
                    <a:pt x="3070" y="616"/>
                    <a:pt x="2917" y="581"/>
                    <a:pt x="2803" y="416"/>
                  </a:cubicBezTo>
                  <a:cubicBezTo>
                    <a:pt x="2617" y="152"/>
                    <a:pt x="2398" y="21"/>
                    <a:pt x="2108" y="2"/>
                  </a:cubicBezTo>
                  <a:cubicBezTo>
                    <a:pt x="2088" y="1"/>
                    <a:pt x="2068"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4048255" y="3492047"/>
              <a:ext cx="385922" cy="146827"/>
            </a:xfrm>
            <a:custGeom>
              <a:avLst/>
              <a:gdLst/>
              <a:ahLst/>
              <a:cxnLst/>
              <a:rect l="l" t="t" r="r" b="b"/>
              <a:pathLst>
                <a:path w="3727" h="1418" extrusionOk="0">
                  <a:moveTo>
                    <a:pt x="2088" y="1"/>
                  </a:moveTo>
                  <a:cubicBezTo>
                    <a:pt x="1784" y="1"/>
                    <a:pt x="1543" y="140"/>
                    <a:pt x="1367" y="415"/>
                  </a:cubicBezTo>
                  <a:cubicBezTo>
                    <a:pt x="1346" y="448"/>
                    <a:pt x="1327" y="484"/>
                    <a:pt x="1305" y="520"/>
                  </a:cubicBezTo>
                  <a:cubicBezTo>
                    <a:pt x="1231" y="646"/>
                    <a:pt x="1155" y="775"/>
                    <a:pt x="1039" y="844"/>
                  </a:cubicBezTo>
                  <a:cubicBezTo>
                    <a:pt x="954" y="894"/>
                    <a:pt x="855" y="907"/>
                    <a:pt x="753" y="907"/>
                  </a:cubicBezTo>
                  <a:cubicBezTo>
                    <a:pt x="695" y="907"/>
                    <a:pt x="635" y="903"/>
                    <a:pt x="577" y="898"/>
                  </a:cubicBezTo>
                  <a:cubicBezTo>
                    <a:pt x="518" y="894"/>
                    <a:pt x="463" y="891"/>
                    <a:pt x="410" y="891"/>
                  </a:cubicBezTo>
                  <a:cubicBezTo>
                    <a:pt x="398" y="891"/>
                    <a:pt x="386" y="891"/>
                    <a:pt x="374" y="891"/>
                  </a:cubicBezTo>
                  <a:cubicBezTo>
                    <a:pt x="5" y="905"/>
                    <a:pt x="0" y="1389"/>
                    <a:pt x="0" y="1394"/>
                  </a:cubicBezTo>
                  <a:cubicBezTo>
                    <a:pt x="0" y="1401"/>
                    <a:pt x="3" y="1405"/>
                    <a:pt x="5" y="1410"/>
                  </a:cubicBezTo>
                  <a:cubicBezTo>
                    <a:pt x="10" y="1415"/>
                    <a:pt x="15" y="1417"/>
                    <a:pt x="22" y="1417"/>
                  </a:cubicBezTo>
                  <a:lnTo>
                    <a:pt x="3724" y="1417"/>
                  </a:lnTo>
                  <a:cubicBezTo>
                    <a:pt x="3722" y="1401"/>
                    <a:pt x="3722" y="1386"/>
                    <a:pt x="3719" y="1372"/>
                  </a:cubicBezTo>
                  <a:lnTo>
                    <a:pt x="46" y="1372"/>
                  </a:lnTo>
                  <a:cubicBezTo>
                    <a:pt x="53" y="1282"/>
                    <a:pt x="93" y="946"/>
                    <a:pt x="377" y="936"/>
                  </a:cubicBezTo>
                  <a:cubicBezTo>
                    <a:pt x="388" y="936"/>
                    <a:pt x="400" y="936"/>
                    <a:pt x="411" y="936"/>
                  </a:cubicBezTo>
                  <a:cubicBezTo>
                    <a:pt x="463" y="936"/>
                    <a:pt x="518" y="940"/>
                    <a:pt x="574" y="944"/>
                  </a:cubicBezTo>
                  <a:cubicBezTo>
                    <a:pt x="634" y="948"/>
                    <a:pt x="694" y="952"/>
                    <a:pt x="754" y="952"/>
                  </a:cubicBezTo>
                  <a:cubicBezTo>
                    <a:pt x="862" y="952"/>
                    <a:pt x="968" y="938"/>
                    <a:pt x="1060" y="884"/>
                  </a:cubicBezTo>
                  <a:cubicBezTo>
                    <a:pt x="1189" y="808"/>
                    <a:pt x="1267" y="672"/>
                    <a:pt x="1343" y="541"/>
                  </a:cubicBezTo>
                  <a:cubicBezTo>
                    <a:pt x="1365" y="505"/>
                    <a:pt x="1384" y="472"/>
                    <a:pt x="1405" y="439"/>
                  </a:cubicBezTo>
                  <a:cubicBezTo>
                    <a:pt x="1573" y="178"/>
                    <a:pt x="1805" y="44"/>
                    <a:pt x="2094" y="44"/>
                  </a:cubicBezTo>
                  <a:cubicBezTo>
                    <a:pt x="2113" y="44"/>
                    <a:pt x="2133" y="45"/>
                    <a:pt x="2153" y="46"/>
                  </a:cubicBezTo>
                  <a:cubicBezTo>
                    <a:pt x="2441" y="65"/>
                    <a:pt x="2662" y="196"/>
                    <a:pt x="2848" y="460"/>
                  </a:cubicBezTo>
                  <a:cubicBezTo>
                    <a:pt x="2962" y="625"/>
                    <a:pt x="3115" y="660"/>
                    <a:pt x="3275" y="660"/>
                  </a:cubicBezTo>
                  <a:cubicBezTo>
                    <a:pt x="3332" y="660"/>
                    <a:pt x="3390" y="655"/>
                    <a:pt x="3448" y="651"/>
                  </a:cubicBezTo>
                  <a:cubicBezTo>
                    <a:pt x="3508" y="647"/>
                    <a:pt x="3569" y="642"/>
                    <a:pt x="3628" y="642"/>
                  </a:cubicBezTo>
                  <a:cubicBezTo>
                    <a:pt x="3646" y="642"/>
                    <a:pt x="3664" y="642"/>
                    <a:pt x="3681" y="644"/>
                  </a:cubicBezTo>
                  <a:cubicBezTo>
                    <a:pt x="3696" y="646"/>
                    <a:pt x="3708" y="648"/>
                    <a:pt x="3722" y="651"/>
                  </a:cubicBezTo>
                  <a:cubicBezTo>
                    <a:pt x="3724" y="634"/>
                    <a:pt x="3724" y="620"/>
                    <a:pt x="3727" y="605"/>
                  </a:cubicBezTo>
                  <a:cubicBezTo>
                    <a:pt x="3712" y="603"/>
                    <a:pt x="3698" y="601"/>
                    <a:pt x="3684" y="601"/>
                  </a:cubicBezTo>
                  <a:cubicBezTo>
                    <a:pt x="3660" y="599"/>
                    <a:pt x="3636" y="598"/>
                    <a:pt x="3612" y="598"/>
                  </a:cubicBezTo>
                  <a:cubicBezTo>
                    <a:pt x="3556" y="598"/>
                    <a:pt x="3500" y="602"/>
                    <a:pt x="3446" y="605"/>
                  </a:cubicBezTo>
                  <a:cubicBezTo>
                    <a:pt x="3386" y="610"/>
                    <a:pt x="3327" y="615"/>
                    <a:pt x="3270" y="615"/>
                  </a:cubicBezTo>
                  <a:cubicBezTo>
                    <a:pt x="3121" y="615"/>
                    <a:pt x="2985" y="583"/>
                    <a:pt x="2884" y="436"/>
                  </a:cubicBezTo>
                  <a:cubicBezTo>
                    <a:pt x="2691" y="158"/>
                    <a:pt x="2460" y="20"/>
                    <a:pt x="2155" y="3"/>
                  </a:cubicBezTo>
                  <a:cubicBezTo>
                    <a:pt x="2133" y="2"/>
                    <a:pt x="2110" y="1"/>
                    <a:pt x="20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3753665" y="4802837"/>
              <a:ext cx="280200" cy="401755"/>
            </a:xfrm>
            <a:custGeom>
              <a:avLst/>
              <a:gdLst/>
              <a:ahLst/>
              <a:cxnLst/>
              <a:rect l="l" t="t" r="r" b="b"/>
              <a:pathLst>
                <a:path w="2706" h="3880" extrusionOk="0">
                  <a:moveTo>
                    <a:pt x="2043" y="1"/>
                  </a:moveTo>
                  <a:lnTo>
                    <a:pt x="0" y="1779"/>
                  </a:lnTo>
                  <a:lnTo>
                    <a:pt x="53" y="3879"/>
                  </a:lnTo>
                  <a:lnTo>
                    <a:pt x="1748" y="3879"/>
                  </a:lnTo>
                  <a:cubicBezTo>
                    <a:pt x="2167" y="3170"/>
                    <a:pt x="2703" y="2489"/>
                    <a:pt x="2705" y="1684"/>
                  </a:cubicBezTo>
                  <a:cubicBezTo>
                    <a:pt x="2705" y="1063"/>
                    <a:pt x="2393" y="529"/>
                    <a:pt x="2043"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3502668" y="5054350"/>
              <a:ext cx="210201" cy="150244"/>
            </a:xfrm>
            <a:custGeom>
              <a:avLst/>
              <a:gdLst/>
              <a:ahLst/>
              <a:cxnLst/>
              <a:rect l="l" t="t" r="r" b="b"/>
              <a:pathLst>
                <a:path w="2030" h="1451" extrusionOk="0">
                  <a:moveTo>
                    <a:pt x="41" y="0"/>
                  </a:moveTo>
                  <a:lnTo>
                    <a:pt x="41" y="0"/>
                  </a:lnTo>
                  <a:cubicBezTo>
                    <a:pt x="1" y="462"/>
                    <a:pt x="91" y="936"/>
                    <a:pt x="303" y="1346"/>
                  </a:cubicBezTo>
                  <a:cubicBezTo>
                    <a:pt x="322" y="1381"/>
                    <a:pt x="341" y="1417"/>
                    <a:pt x="360" y="1450"/>
                  </a:cubicBezTo>
                  <a:lnTo>
                    <a:pt x="2020" y="1450"/>
                  </a:lnTo>
                  <a:lnTo>
                    <a:pt x="2029" y="1153"/>
                  </a:lnTo>
                  <a:lnTo>
                    <a:pt x="4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3507120" y="4325489"/>
              <a:ext cx="456955" cy="843063"/>
            </a:xfrm>
            <a:custGeom>
              <a:avLst/>
              <a:gdLst/>
              <a:ahLst/>
              <a:cxnLst/>
              <a:rect l="l" t="t" r="r" b="b"/>
              <a:pathLst>
                <a:path w="4413" h="8142" extrusionOk="0">
                  <a:moveTo>
                    <a:pt x="2212" y="0"/>
                  </a:moveTo>
                  <a:cubicBezTo>
                    <a:pt x="2153" y="0"/>
                    <a:pt x="2094" y="7"/>
                    <a:pt x="2034" y="21"/>
                  </a:cubicBezTo>
                  <a:cubicBezTo>
                    <a:pt x="1686" y="101"/>
                    <a:pt x="1431" y="401"/>
                    <a:pt x="1260" y="716"/>
                  </a:cubicBezTo>
                  <a:cubicBezTo>
                    <a:pt x="917" y="1342"/>
                    <a:pt x="805" y="2089"/>
                    <a:pt x="948" y="2789"/>
                  </a:cubicBezTo>
                  <a:cubicBezTo>
                    <a:pt x="1039" y="3232"/>
                    <a:pt x="1227" y="3663"/>
                    <a:pt x="1210" y="4113"/>
                  </a:cubicBezTo>
                  <a:cubicBezTo>
                    <a:pt x="1174" y="4939"/>
                    <a:pt x="477" y="5568"/>
                    <a:pt x="165" y="6335"/>
                  </a:cubicBezTo>
                  <a:cubicBezTo>
                    <a:pt x="77" y="6551"/>
                    <a:pt x="22" y="6782"/>
                    <a:pt x="0" y="7016"/>
                  </a:cubicBezTo>
                  <a:lnTo>
                    <a:pt x="10" y="6996"/>
                  </a:lnTo>
                  <a:lnTo>
                    <a:pt x="941" y="7535"/>
                  </a:lnTo>
                  <a:lnTo>
                    <a:pt x="570" y="6913"/>
                  </a:lnTo>
                  <a:lnTo>
                    <a:pt x="608" y="6889"/>
                  </a:lnTo>
                  <a:lnTo>
                    <a:pt x="1020" y="7582"/>
                  </a:lnTo>
                  <a:lnTo>
                    <a:pt x="1986" y="8142"/>
                  </a:lnTo>
                  <a:lnTo>
                    <a:pt x="2222" y="21"/>
                  </a:lnTo>
                  <a:lnTo>
                    <a:pt x="2379" y="6330"/>
                  </a:lnTo>
                  <a:lnTo>
                    <a:pt x="4398" y="4575"/>
                  </a:lnTo>
                  <a:lnTo>
                    <a:pt x="4412" y="4592"/>
                  </a:lnTo>
                  <a:cubicBezTo>
                    <a:pt x="4072" y="4080"/>
                    <a:pt x="3700" y="3568"/>
                    <a:pt x="3550" y="2985"/>
                  </a:cubicBezTo>
                  <a:cubicBezTo>
                    <a:pt x="3391" y="2375"/>
                    <a:pt x="3486" y="1723"/>
                    <a:pt x="3341" y="1109"/>
                  </a:cubicBezTo>
                  <a:cubicBezTo>
                    <a:pt x="3210" y="554"/>
                    <a:pt x="2751" y="0"/>
                    <a:pt x="2212"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0"/>
            <p:cNvSpPr/>
            <p:nvPr/>
          </p:nvSpPr>
          <p:spPr>
            <a:xfrm>
              <a:off x="3505878" y="4327560"/>
              <a:ext cx="459647" cy="877026"/>
            </a:xfrm>
            <a:custGeom>
              <a:avLst/>
              <a:gdLst/>
              <a:ahLst/>
              <a:cxnLst/>
              <a:rect l="l" t="t" r="r" b="b"/>
              <a:pathLst>
                <a:path w="4439" h="8470" extrusionOk="0">
                  <a:moveTo>
                    <a:pt x="2234" y="1"/>
                  </a:moveTo>
                  <a:lnTo>
                    <a:pt x="1998" y="8122"/>
                  </a:lnTo>
                  <a:lnTo>
                    <a:pt x="1032" y="7562"/>
                  </a:lnTo>
                  <a:lnTo>
                    <a:pt x="620" y="6869"/>
                  </a:lnTo>
                  <a:lnTo>
                    <a:pt x="582" y="6893"/>
                  </a:lnTo>
                  <a:lnTo>
                    <a:pt x="953" y="7515"/>
                  </a:lnTo>
                  <a:lnTo>
                    <a:pt x="22" y="6976"/>
                  </a:lnTo>
                  <a:lnTo>
                    <a:pt x="12" y="6996"/>
                  </a:lnTo>
                  <a:lnTo>
                    <a:pt x="1" y="7015"/>
                  </a:lnTo>
                  <a:lnTo>
                    <a:pt x="10" y="7019"/>
                  </a:lnTo>
                  <a:lnTo>
                    <a:pt x="1998" y="8172"/>
                  </a:lnTo>
                  <a:lnTo>
                    <a:pt x="1989" y="8469"/>
                  </a:lnTo>
                  <a:lnTo>
                    <a:pt x="2446" y="8469"/>
                  </a:lnTo>
                  <a:lnTo>
                    <a:pt x="2393" y="6369"/>
                  </a:lnTo>
                  <a:lnTo>
                    <a:pt x="4436" y="4591"/>
                  </a:lnTo>
                  <a:lnTo>
                    <a:pt x="4439" y="4588"/>
                  </a:lnTo>
                  <a:lnTo>
                    <a:pt x="4424" y="4572"/>
                  </a:lnTo>
                  <a:lnTo>
                    <a:pt x="4410" y="4555"/>
                  </a:lnTo>
                  <a:lnTo>
                    <a:pt x="2391" y="6310"/>
                  </a:lnTo>
                  <a:lnTo>
                    <a:pt x="22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0"/>
            <p:cNvSpPr/>
            <p:nvPr/>
          </p:nvSpPr>
          <p:spPr>
            <a:xfrm>
              <a:off x="3142015" y="4883499"/>
              <a:ext cx="330006" cy="321093"/>
            </a:xfrm>
            <a:custGeom>
              <a:avLst/>
              <a:gdLst/>
              <a:ahLst/>
              <a:cxnLst/>
              <a:rect l="l" t="t" r="r" b="b"/>
              <a:pathLst>
                <a:path w="3187" h="3101" extrusionOk="0">
                  <a:moveTo>
                    <a:pt x="2804" y="1092"/>
                  </a:moveTo>
                  <a:lnTo>
                    <a:pt x="2804" y="1092"/>
                  </a:lnTo>
                  <a:cubicBezTo>
                    <a:pt x="2805" y="1092"/>
                    <a:pt x="2805" y="1093"/>
                    <a:pt x="2805" y="1093"/>
                  </a:cubicBezTo>
                  <a:lnTo>
                    <a:pt x="2805" y="1093"/>
                  </a:lnTo>
                  <a:lnTo>
                    <a:pt x="2805" y="1093"/>
                  </a:lnTo>
                  <a:lnTo>
                    <a:pt x="2804" y="1092"/>
                  </a:lnTo>
                  <a:close/>
                  <a:moveTo>
                    <a:pt x="3019" y="0"/>
                  </a:moveTo>
                  <a:lnTo>
                    <a:pt x="1212" y="1634"/>
                  </a:lnTo>
                  <a:lnTo>
                    <a:pt x="2788" y="1050"/>
                  </a:lnTo>
                  <a:lnTo>
                    <a:pt x="2804" y="1092"/>
                  </a:lnTo>
                  <a:lnTo>
                    <a:pt x="2804" y="1092"/>
                  </a:lnTo>
                  <a:cubicBezTo>
                    <a:pt x="2801" y="1054"/>
                    <a:pt x="2798" y="1017"/>
                    <a:pt x="2798" y="979"/>
                  </a:cubicBezTo>
                  <a:cubicBezTo>
                    <a:pt x="2793" y="734"/>
                    <a:pt x="2865" y="493"/>
                    <a:pt x="2936" y="258"/>
                  </a:cubicBezTo>
                  <a:cubicBezTo>
                    <a:pt x="2962" y="169"/>
                    <a:pt x="2991" y="86"/>
                    <a:pt x="3019" y="0"/>
                  </a:cubicBezTo>
                  <a:close/>
                  <a:moveTo>
                    <a:pt x="2805" y="1093"/>
                  </a:moveTo>
                  <a:lnTo>
                    <a:pt x="1124" y="1712"/>
                  </a:lnTo>
                  <a:lnTo>
                    <a:pt x="0" y="2729"/>
                  </a:lnTo>
                  <a:lnTo>
                    <a:pt x="3" y="3100"/>
                  </a:lnTo>
                  <a:lnTo>
                    <a:pt x="3136" y="3100"/>
                  </a:lnTo>
                  <a:cubicBezTo>
                    <a:pt x="3186" y="2755"/>
                    <a:pt x="3167" y="2398"/>
                    <a:pt x="3077" y="2060"/>
                  </a:cubicBezTo>
                  <a:cubicBezTo>
                    <a:pt x="2991" y="1735"/>
                    <a:pt x="2839" y="1424"/>
                    <a:pt x="2805" y="1093"/>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3027906" y="4011227"/>
              <a:ext cx="90086" cy="493703"/>
            </a:xfrm>
            <a:custGeom>
              <a:avLst/>
              <a:gdLst/>
              <a:ahLst/>
              <a:cxnLst/>
              <a:rect l="l" t="t" r="r" b="b"/>
              <a:pathLst>
                <a:path w="870" h="4768" extrusionOk="0">
                  <a:moveTo>
                    <a:pt x="869" y="1"/>
                  </a:moveTo>
                  <a:cubicBezTo>
                    <a:pt x="557" y="37"/>
                    <a:pt x="255" y="160"/>
                    <a:pt x="0" y="353"/>
                  </a:cubicBezTo>
                  <a:lnTo>
                    <a:pt x="0" y="4098"/>
                  </a:lnTo>
                  <a:lnTo>
                    <a:pt x="757" y="4767"/>
                  </a:lnTo>
                  <a:lnTo>
                    <a:pt x="869"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3140254" y="4579074"/>
              <a:ext cx="362002" cy="580887"/>
            </a:xfrm>
            <a:custGeom>
              <a:avLst/>
              <a:gdLst/>
              <a:ahLst/>
              <a:cxnLst/>
              <a:rect l="l" t="t" r="r" b="b"/>
              <a:pathLst>
                <a:path w="3496" h="5610" extrusionOk="0">
                  <a:moveTo>
                    <a:pt x="2377" y="0"/>
                  </a:moveTo>
                  <a:lnTo>
                    <a:pt x="684" y="2202"/>
                  </a:lnTo>
                  <a:lnTo>
                    <a:pt x="684" y="2202"/>
                  </a:lnTo>
                  <a:lnTo>
                    <a:pt x="2794" y="533"/>
                  </a:lnTo>
                  <a:lnTo>
                    <a:pt x="2820" y="569"/>
                  </a:lnTo>
                  <a:lnTo>
                    <a:pt x="1" y="2802"/>
                  </a:lnTo>
                  <a:lnTo>
                    <a:pt x="17" y="5609"/>
                  </a:lnTo>
                  <a:lnTo>
                    <a:pt x="3034" y="2881"/>
                  </a:lnTo>
                  <a:lnTo>
                    <a:pt x="3051" y="2898"/>
                  </a:lnTo>
                  <a:cubicBezTo>
                    <a:pt x="3265" y="2264"/>
                    <a:pt x="3496" y="1693"/>
                    <a:pt x="3148" y="1055"/>
                  </a:cubicBezTo>
                  <a:cubicBezTo>
                    <a:pt x="2941" y="669"/>
                    <a:pt x="2641" y="348"/>
                    <a:pt x="237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027906" y="4862065"/>
              <a:ext cx="68859" cy="342527"/>
            </a:xfrm>
            <a:custGeom>
              <a:avLst/>
              <a:gdLst/>
              <a:ahLst/>
              <a:cxnLst/>
              <a:rect l="l" t="t" r="r" b="b"/>
              <a:pathLst>
                <a:path w="665" h="3308" extrusionOk="0">
                  <a:moveTo>
                    <a:pt x="0" y="0"/>
                  </a:moveTo>
                  <a:lnTo>
                    <a:pt x="0" y="3307"/>
                  </a:lnTo>
                  <a:lnTo>
                    <a:pt x="600" y="3307"/>
                  </a:lnTo>
                  <a:lnTo>
                    <a:pt x="664" y="531"/>
                  </a:lnTo>
                  <a:lnTo>
                    <a:pt x="0"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126690" y="4010191"/>
              <a:ext cx="173649" cy="293550"/>
            </a:xfrm>
            <a:custGeom>
              <a:avLst/>
              <a:gdLst/>
              <a:ahLst/>
              <a:cxnLst/>
              <a:rect l="l" t="t" r="r" b="b"/>
              <a:pathLst>
                <a:path w="1677" h="2835" extrusionOk="0">
                  <a:moveTo>
                    <a:pt x="104" y="0"/>
                  </a:moveTo>
                  <a:cubicBezTo>
                    <a:pt x="69" y="0"/>
                    <a:pt x="35" y="2"/>
                    <a:pt x="1" y="4"/>
                  </a:cubicBezTo>
                  <a:lnTo>
                    <a:pt x="84" y="8"/>
                  </a:lnTo>
                  <a:lnTo>
                    <a:pt x="101" y="2835"/>
                  </a:lnTo>
                  <a:lnTo>
                    <a:pt x="910" y="2032"/>
                  </a:lnTo>
                  <a:lnTo>
                    <a:pt x="1258" y="1025"/>
                  </a:lnTo>
                  <a:lnTo>
                    <a:pt x="1301" y="1039"/>
                  </a:lnTo>
                  <a:lnTo>
                    <a:pt x="982" y="1961"/>
                  </a:lnTo>
                  <a:lnTo>
                    <a:pt x="982" y="1961"/>
                  </a:lnTo>
                  <a:lnTo>
                    <a:pt x="1663" y="1289"/>
                  </a:lnTo>
                  <a:lnTo>
                    <a:pt x="1677" y="1306"/>
                  </a:lnTo>
                  <a:cubicBezTo>
                    <a:pt x="1577" y="977"/>
                    <a:pt x="1417" y="675"/>
                    <a:pt x="1170" y="437"/>
                  </a:cubicBezTo>
                  <a:cubicBezTo>
                    <a:pt x="858" y="134"/>
                    <a:pt x="480" y="0"/>
                    <a:pt x="104"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0"/>
            <p:cNvSpPr/>
            <p:nvPr/>
          </p:nvSpPr>
          <p:spPr>
            <a:xfrm>
              <a:off x="3027906" y="4441668"/>
              <a:ext cx="78489" cy="469784"/>
            </a:xfrm>
            <a:custGeom>
              <a:avLst/>
              <a:gdLst/>
              <a:ahLst/>
              <a:cxnLst/>
              <a:rect l="l" t="t" r="r" b="b"/>
              <a:pathLst>
                <a:path w="758" h="4537" extrusionOk="0">
                  <a:moveTo>
                    <a:pt x="0" y="1"/>
                  </a:moveTo>
                  <a:lnTo>
                    <a:pt x="0" y="4003"/>
                  </a:lnTo>
                  <a:lnTo>
                    <a:pt x="667" y="4536"/>
                  </a:lnTo>
                  <a:lnTo>
                    <a:pt x="757" y="670"/>
                  </a:lnTo>
                  <a:lnTo>
                    <a:pt x="0"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0"/>
            <p:cNvSpPr/>
            <p:nvPr/>
          </p:nvSpPr>
          <p:spPr>
            <a:xfrm>
              <a:off x="3203936" y="4147804"/>
              <a:ext cx="108725" cy="96297"/>
            </a:xfrm>
            <a:custGeom>
              <a:avLst/>
              <a:gdLst/>
              <a:ahLst/>
              <a:cxnLst/>
              <a:rect l="l" t="t" r="r" b="b"/>
              <a:pathLst>
                <a:path w="1050" h="930" extrusionOk="0">
                  <a:moveTo>
                    <a:pt x="938" y="1"/>
                  </a:moveTo>
                  <a:lnTo>
                    <a:pt x="205" y="727"/>
                  </a:lnTo>
                  <a:lnTo>
                    <a:pt x="186" y="782"/>
                  </a:lnTo>
                  <a:lnTo>
                    <a:pt x="160" y="772"/>
                  </a:lnTo>
                  <a:lnTo>
                    <a:pt x="0" y="929"/>
                  </a:lnTo>
                  <a:lnTo>
                    <a:pt x="1040" y="525"/>
                  </a:lnTo>
                  <a:lnTo>
                    <a:pt x="1050" y="546"/>
                  </a:lnTo>
                  <a:cubicBezTo>
                    <a:pt x="1026" y="360"/>
                    <a:pt x="990" y="177"/>
                    <a:pt x="938"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0"/>
            <p:cNvSpPr/>
            <p:nvPr/>
          </p:nvSpPr>
          <p:spPr>
            <a:xfrm>
              <a:off x="3137045" y="4206515"/>
              <a:ext cx="248410" cy="656889"/>
            </a:xfrm>
            <a:custGeom>
              <a:avLst/>
              <a:gdLst/>
              <a:ahLst/>
              <a:cxnLst/>
              <a:rect l="l" t="t" r="r" b="b"/>
              <a:pathLst>
                <a:path w="2399" h="6344" extrusionOk="0">
                  <a:moveTo>
                    <a:pt x="1698" y="1"/>
                  </a:moveTo>
                  <a:lnTo>
                    <a:pt x="565" y="441"/>
                  </a:lnTo>
                  <a:lnTo>
                    <a:pt x="8" y="991"/>
                  </a:lnTo>
                  <a:lnTo>
                    <a:pt x="1" y="984"/>
                  </a:lnTo>
                  <a:lnTo>
                    <a:pt x="32" y="6343"/>
                  </a:lnTo>
                  <a:lnTo>
                    <a:pt x="572" y="5915"/>
                  </a:lnTo>
                  <a:lnTo>
                    <a:pt x="2375" y="3569"/>
                  </a:lnTo>
                  <a:lnTo>
                    <a:pt x="2398" y="3586"/>
                  </a:lnTo>
                  <a:cubicBezTo>
                    <a:pt x="2251" y="3393"/>
                    <a:pt x="2115" y="3196"/>
                    <a:pt x="2013" y="2974"/>
                  </a:cubicBezTo>
                  <a:cubicBezTo>
                    <a:pt x="1686" y="2272"/>
                    <a:pt x="1746" y="1465"/>
                    <a:pt x="1739" y="693"/>
                  </a:cubicBezTo>
                  <a:cubicBezTo>
                    <a:pt x="1739" y="465"/>
                    <a:pt x="1727" y="231"/>
                    <a:pt x="1698" y="1"/>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3027906" y="4010295"/>
              <a:ext cx="429722" cy="1194288"/>
            </a:xfrm>
            <a:custGeom>
              <a:avLst/>
              <a:gdLst/>
              <a:ahLst/>
              <a:cxnLst/>
              <a:rect l="l" t="t" r="r" b="b"/>
              <a:pathLst>
                <a:path w="4150" h="11534" extrusionOk="0">
                  <a:moveTo>
                    <a:pt x="871" y="0"/>
                  </a:moveTo>
                  <a:lnTo>
                    <a:pt x="869" y="10"/>
                  </a:lnTo>
                  <a:lnTo>
                    <a:pt x="757" y="4776"/>
                  </a:lnTo>
                  <a:lnTo>
                    <a:pt x="0" y="4107"/>
                  </a:lnTo>
                  <a:lnTo>
                    <a:pt x="0" y="4167"/>
                  </a:lnTo>
                  <a:lnTo>
                    <a:pt x="757" y="4836"/>
                  </a:lnTo>
                  <a:lnTo>
                    <a:pt x="667" y="8702"/>
                  </a:lnTo>
                  <a:lnTo>
                    <a:pt x="0" y="8169"/>
                  </a:lnTo>
                  <a:lnTo>
                    <a:pt x="0" y="8226"/>
                  </a:lnTo>
                  <a:lnTo>
                    <a:pt x="664" y="8757"/>
                  </a:lnTo>
                  <a:lnTo>
                    <a:pt x="600" y="11533"/>
                  </a:lnTo>
                  <a:lnTo>
                    <a:pt x="1105" y="11533"/>
                  </a:lnTo>
                  <a:lnTo>
                    <a:pt x="1102" y="11162"/>
                  </a:lnTo>
                  <a:lnTo>
                    <a:pt x="2226" y="10145"/>
                  </a:lnTo>
                  <a:lnTo>
                    <a:pt x="3907" y="9526"/>
                  </a:lnTo>
                  <a:lnTo>
                    <a:pt x="3890" y="9483"/>
                  </a:lnTo>
                  <a:lnTo>
                    <a:pt x="2314" y="10067"/>
                  </a:lnTo>
                  <a:lnTo>
                    <a:pt x="4121" y="8433"/>
                  </a:lnTo>
                  <a:lnTo>
                    <a:pt x="4150" y="8407"/>
                  </a:lnTo>
                  <a:lnTo>
                    <a:pt x="4136" y="8391"/>
                  </a:lnTo>
                  <a:lnTo>
                    <a:pt x="4119" y="8374"/>
                  </a:lnTo>
                  <a:lnTo>
                    <a:pt x="1102" y="11102"/>
                  </a:lnTo>
                  <a:lnTo>
                    <a:pt x="1086" y="8295"/>
                  </a:lnTo>
                  <a:lnTo>
                    <a:pt x="3905" y="6062"/>
                  </a:lnTo>
                  <a:lnTo>
                    <a:pt x="3879" y="6026"/>
                  </a:lnTo>
                  <a:lnTo>
                    <a:pt x="1769" y="7695"/>
                  </a:lnTo>
                  <a:lnTo>
                    <a:pt x="1769" y="7695"/>
                  </a:lnTo>
                  <a:lnTo>
                    <a:pt x="3462" y="5493"/>
                  </a:lnTo>
                  <a:lnTo>
                    <a:pt x="3464" y="5491"/>
                  </a:lnTo>
                  <a:lnTo>
                    <a:pt x="3452" y="5481"/>
                  </a:lnTo>
                  <a:lnTo>
                    <a:pt x="3429" y="5464"/>
                  </a:lnTo>
                  <a:lnTo>
                    <a:pt x="1626" y="7810"/>
                  </a:lnTo>
                  <a:lnTo>
                    <a:pt x="1086" y="8238"/>
                  </a:lnTo>
                  <a:lnTo>
                    <a:pt x="1055" y="2879"/>
                  </a:lnTo>
                  <a:lnTo>
                    <a:pt x="1062" y="2886"/>
                  </a:lnTo>
                  <a:lnTo>
                    <a:pt x="1621" y="2336"/>
                  </a:lnTo>
                  <a:lnTo>
                    <a:pt x="2752" y="1896"/>
                  </a:lnTo>
                  <a:lnTo>
                    <a:pt x="2757" y="1896"/>
                  </a:lnTo>
                  <a:lnTo>
                    <a:pt x="2750" y="1874"/>
                  </a:lnTo>
                  <a:lnTo>
                    <a:pt x="2743" y="1853"/>
                  </a:lnTo>
                  <a:lnTo>
                    <a:pt x="1700" y="2257"/>
                  </a:lnTo>
                  <a:lnTo>
                    <a:pt x="1860" y="2100"/>
                  </a:lnTo>
                  <a:lnTo>
                    <a:pt x="1886" y="2110"/>
                  </a:lnTo>
                  <a:lnTo>
                    <a:pt x="1905" y="2055"/>
                  </a:lnTo>
                  <a:lnTo>
                    <a:pt x="2638" y="1329"/>
                  </a:lnTo>
                  <a:lnTo>
                    <a:pt x="2648" y="1322"/>
                  </a:lnTo>
                  <a:lnTo>
                    <a:pt x="2631" y="1305"/>
                  </a:lnTo>
                  <a:lnTo>
                    <a:pt x="2617" y="1288"/>
                  </a:lnTo>
                  <a:lnTo>
                    <a:pt x="1936" y="1960"/>
                  </a:lnTo>
                  <a:lnTo>
                    <a:pt x="1936" y="1960"/>
                  </a:lnTo>
                  <a:lnTo>
                    <a:pt x="2255" y="1038"/>
                  </a:lnTo>
                  <a:lnTo>
                    <a:pt x="2212" y="1024"/>
                  </a:lnTo>
                  <a:lnTo>
                    <a:pt x="1864" y="2031"/>
                  </a:lnTo>
                  <a:lnTo>
                    <a:pt x="1055" y="2834"/>
                  </a:lnTo>
                  <a:lnTo>
                    <a:pt x="1038" y="7"/>
                  </a:lnTo>
                  <a:lnTo>
                    <a:pt x="955" y="3"/>
                  </a:lnTo>
                  <a:lnTo>
                    <a:pt x="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4430860" y="3417390"/>
              <a:ext cx="239505" cy="721398"/>
            </a:xfrm>
            <a:custGeom>
              <a:avLst/>
              <a:gdLst/>
              <a:ahLst/>
              <a:cxnLst/>
              <a:rect l="l" t="t" r="r" b="b"/>
              <a:pathLst>
                <a:path w="2313" h="6967" extrusionOk="0">
                  <a:moveTo>
                    <a:pt x="470" y="0"/>
                  </a:moveTo>
                  <a:cubicBezTo>
                    <a:pt x="239" y="405"/>
                    <a:pt x="89" y="857"/>
                    <a:pt x="32" y="1324"/>
                  </a:cubicBezTo>
                  <a:cubicBezTo>
                    <a:pt x="32" y="1341"/>
                    <a:pt x="29" y="1355"/>
                    <a:pt x="27" y="1369"/>
                  </a:cubicBezTo>
                  <a:cubicBezTo>
                    <a:pt x="1" y="1610"/>
                    <a:pt x="1" y="1853"/>
                    <a:pt x="24" y="2093"/>
                  </a:cubicBezTo>
                  <a:cubicBezTo>
                    <a:pt x="27" y="2107"/>
                    <a:pt x="29" y="2122"/>
                    <a:pt x="29" y="2138"/>
                  </a:cubicBezTo>
                  <a:cubicBezTo>
                    <a:pt x="53" y="2331"/>
                    <a:pt x="93" y="2522"/>
                    <a:pt x="151" y="2710"/>
                  </a:cubicBezTo>
                  <a:cubicBezTo>
                    <a:pt x="429" y="3615"/>
                    <a:pt x="905" y="4479"/>
                    <a:pt x="712" y="5462"/>
                  </a:cubicBezTo>
                  <a:lnTo>
                    <a:pt x="729" y="5448"/>
                  </a:lnTo>
                  <a:lnTo>
                    <a:pt x="2131" y="6967"/>
                  </a:lnTo>
                  <a:lnTo>
                    <a:pt x="2231" y="3138"/>
                  </a:lnTo>
                  <a:lnTo>
                    <a:pt x="208" y="800"/>
                  </a:lnTo>
                  <a:lnTo>
                    <a:pt x="241" y="772"/>
                  </a:lnTo>
                  <a:lnTo>
                    <a:pt x="934" y="1569"/>
                  </a:lnTo>
                  <a:lnTo>
                    <a:pt x="934" y="1569"/>
                  </a:lnTo>
                  <a:lnTo>
                    <a:pt x="805" y="553"/>
                  </a:lnTo>
                  <a:lnTo>
                    <a:pt x="851" y="548"/>
                  </a:lnTo>
                  <a:lnTo>
                    <a:pt x="986" y="1631"/>
                  </a:lnTo>
                  <a:lnTo>
                    <a:pt x="2234" y="3072"/>
                  </a:lnTo>
                  <a:lnTo>
                    <a:pt x="2312"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4244476" y="4216352"/>
              <a:ext cx="399279" cy="516379"/>
            </a:xfrm>
            <a:custGeom>
              <a:avLst/>
              <a:gdLst/>
              <a:ahLst/>
              <a:cxnLst/>
              <a:rect l="l" t="t" r="r" b="b"/>
              <a:pathLst>
                <a:path w="3856" h="4987" extrusionOk="0">
                  <a:moveTo>
                    <a:pt x="853" y="1"/>
                  </a:moveTo>
                  <a:lnTo>
                    <a:pt x="853" y="1"/>
                  </a:lnTo>
                  <a:cubicBezTo>
                    <a:pt x="774" y="96"/>
                    <a:pt x="703" y="194"/>
                    <a:pt x="639" y="294"/>
                  </a:cubicBezTo>
                  <a:cubicBezTo>
                    <a:pt x="246" y="910"/>
                    <a:pt x="1" y="1634"/>
                    <a:pt x="91" y="2372"/>
                  </a:cubicBezTo>
                  <a:lnTo>
                    <a:pt x="103" y="2353"/>
                  </a:lnTo>
                  <a:lnTo>
                    <a:pt x="3781" y="4986"/>
                  </a:lnTo>
                  <a:lnTo>
                    <a:pt x="3855" y="2122"/>
                  </a:lnTo>
                  <a:lnTo>
                    <a:pt x="3189" y="1325"/>
                  </a:lnTo>
                  <a:lnTo>
                    <a:pt x="3186" y="1327"/>
                  </a:lnTo>
                  <a:lnTo>
                    <a:pt x="841" y="20"/>
                  </a:lnTo>
                  <a:lnTo>
                    <a:pt x="853"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0"/>
            <p:cNvSpPr/>
            <p:nvPr/>
          </p:nvSpPr>
          <p:spPr>
            <a:xfrm>
              <a:off x="4334251" y="3985858"/>
              <a:ext cx="317166" cy="443380"/>
            </a:xfrm>
            <a:custGeom>
              <a:avLst/>
              <a:gdLst/>
              <a:ahLst/>
              <a:cxnLst/>
              <a:rect l="l" t="t" r="r" b="b"/>
              <a:pathLst>
                <a:path w="3063" h="4282" extrusionOk="0">
                  <a:moveTo>
                    <a:pt x="1641" y="1"/>
                  </a:moveTo>
                  <a:cubicBezTo>
                    <a:pt x="1445" y="927"/>
                    <a:pt x="579" y="1508"/>
                    <a:pt x="0" y="2208"/>
                  </a:cubicBezTo>
                  <a:lnTo>
                    <a:pt x="2245" y="3462"/>
                  </a:lnTo>
                  <a:lnTo>
                    <a:pt x="634" y="1536"/>
                  </a:lnTo>
                  <a:lnTo>
                    <a:pt x="667" y="1508"/>
                  </a:lnTo>
                  <a:lnTo>
                    <a:pt x="1384" y="2362"/>
                  </a:lnTo>
                  <a:lnTo>
                    <a:pt x="1238" y="1470"/>
                  </a:lnTo>
                  <a:lnTo>
                    <a:pt x="1281" y="1462"/>
                  </a:lnTo>
                  <a:lnTo>
                    <a:pt x="1441" y="2429"/>
                  </a:lnTo>
                  <a:lnTo>
                    <a:pt x="2991" y="4281"/>
                  </a:lnTo>
                  <a:lnTo>
                    <a:pt x="3062" y="1541"/>
                  </a:lnTo>
                  <a:lnTo>
                    <a:pt x="2495" y="929"/>
                  </a:lnTo>
                  <a:lnTo>
                    <a:pt x="1853" y="753"/>
                  </a:lnTo>
                  <a:lnTo>
                    <a:pt x="1865" y="710"/>
                  </a:lnTo>
                  <a:lnTo>
                    <a:pt x="2438" y="867"/>
                  </a:lnTo>
                  <a:lnTo>
                    <a:pt x="2438" y="867"/>
                  </a:lnTo>
                  <a:lnTo>
                    <a:pt x="1641"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0"/>
            <p:cNvSpPr/>
            <p:nvPr/>
          </p:nvSpPr>
          <p:spPr>
            <a:xfrm>
              <a:off x="4702567" y="3581096"/>
              <a:ext cx="112453" cy="723158"/>
            </a:xfrm>
            <a:custGeom>
              <a:avLst/>
              <a:gdLst/>
              <a:ahLst/>
              <a:cxnLst/>
              <a:rect l="l" t="t" r="r" b="b"/>
              <a:pathLst>
                <a:path w="1086" h="6984" extrusionOk="0">
                  <a:moveTo>
                    <a:pt x="1086" y="0"/>
                  </a:moveTo>
                  <a:lnTo>
                    <a:pt x="0" y="1041"/>
                  </a:lnTo>
                  <a:lnTo>
                    <a:pt x="107" y="6983"/>
                  </a:lnTo>
                  <a:lnTo>
                    <a:pt x="1086" y="6131"/>
                  </a:lnTo>
                  <a:lnTo>
                    <a:pt x="1086"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4254313" y="4464862"/>
              <a:ext cx="381573" cy="739725"/>
            </a:xfrm>
            <a:custGeom>
              <a:avLst/>
              <a:gdLst/>
              <a:ahLst/>
              <a:cxnLst/>
              <a:rect l="l" t="t" r="r" b="b"/>
              <a:pathLst>
                <a:path w="3685" h="7144" extrusionOk="0">
                  <a:moveTo>
                    <a:pt x="1" y="1"/>
                  </a:moveTo>
                  <a:cubicBezTo>
                    <a:pt x="94" y="694"/>
                    <a:pt x="472" y="1324"/>
                    <a:pt x="963" y="1822"/>
                  </a:cubicBezTo>
                  <a:cubicBezTo>
                    <a:pt x="1415" y="2279"/>
                    <a:pt x="1991" y="2682"/>
                    <a:pt x="2146" y="3303"/>
                  </a:cubicBezTo>
                  <a:cubicBezTo>
                    <a:pt x="2301" y="3922"/>
                    <a:pt x="1984" y="4558"/>
                    <a:pt x="1968" y="5196"/>
                  </a:cubicBezTo>
                  <a:cubicBezTo>
                    <a:pt x="1951" y="5805"/>
                    <a:pt x="2217" y="6398"/>
                    <a:pt x="2591" y="6881"/>
                  </a:cubicBezTo>
                  <a:cubicBezTo>
                    <a:pt x="2660" y="6972"/>
                    <a:pt x="2734" y="7060"/>
                    <a:pt x="2810" y="7143"/>
                  </a:cubicBezTo>
                  <a:lnTo>
                    <a:pt x="3567" y="7143"/>
                  </a:lnTo>
                  <a:lnTo>
                    <a:pt x="3684" y="2639"/>
                  </a:lnTo>
                  <a:lnTo>
                    <a:pt x="1" y="1"/>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4724208" y="4845809"/>
              <a:ext cx="90811" cy="313120"/>
            </a:xfrm>
            <a:custGeom>
              <a:avLst/>
              <a:gdLst/>
              <a:ahLst/>
              <a:cxnLst/>
              <a:rect l="l" t="t" r="r" b="b"/>
              <a:pathLst>
                <a:path w="877" h="3024" extrusionOk="0">
                  <a:moveTo>
                    <a:pt x="877" y="0"/>
                  </a:moveTo>
                  <a:lnTo>
                    <a:pt x="1" y="605"/>
                  </a:lnTo>
                  <a:lnTo>
                    <a:pt x="46" y="3024"/>
                  </a:lnTo>
                  <a:cubicBezTo>
                    <a:pt x="327" y="2864"/>
                    <a:pt x="606" y="2698"/>
                    <a:pt x="877" y="2521"/>
                  </a:cubicBezTo>
                  <a:lnTo>
                    <a:pt x="877"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4713646" y="4221840"/>
              <a:ext cx="101373" cy="681223"/>
            </a:xfrm>
            <a:custGeom>
              <a:avLst/>
              <a:gdLst/>
              <a:ahLst/>
              <a:cxnLst/>
              <a:rect l="l" t="t" r="r" b="b"/>
              <a:pathLst>
                <a:path w="979" h="6579" extrusionOk="0">
                  <a:moveTo>
                    <a:pt x="979" y="0"/>
                  </a:moveTo>
                  <a:lnTo>
                    <a:pt x="0" y="852"/>
                  </a:lnTo>
                  <a:lnTo>
                    <a:pt x="103" y="6578"/>
                  </a:lnTo>
                  <a:lnTo>
                    <a:pt x="979" y="5971"/>
                  </a:lnTo>
                  <a:lnTo>
                    <a:pt x="979"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0"/>
            <p:cNvSpPr/>
            <p:nvPr/>
          </p:nvSpPr>
          <p:spPr>
            <a:xfrm>
              <a:off x="4697907" y="3417390"/>
              <a:ext cx="117112" cy="265075"/>
            </a:xfrm>
            <a:custGeom>
              <a:avLst/>
              <a:gdLst/>
              <a:ahLst/>
              <a:cxnLst/>
              <a:rect l="l" t="t" r="r" b="b"/>
              <a:pathLst>
                <a:path w="1131" h="2560" extrusionOk="0">
                  <a:moveTo>
                    <a:pt x="0" y="0"/>
                  </a:moveTo>
                  <a:lnTo>
                    <a:pt x="45" y="2560"/>
                  </a:lnTo>
                  <a:lnTo>
                    <a:pt x="1131" y="1519"/>
                  </a:lnTo>
                  <a:lnTo>
                    <a:pt x="1131" y="0"/>
                  </a:ln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0"/>
            <p:cNvSpPr/>
            <p:nvPr/>
          </p:nvSpPr>
          <p:spPr>
            <a:xfrm>
              <a:off x="4252346" y="3417390"/>
              <a:ext cx="562677" cy="1787187"/>
            </a:xfrm>
            <a:custGeom>
              <a:avLst/>
              <a:gdLst/>
              <a:ahLst/>
              <a:cxnLst/>
              <a:rect l="l" t="t" r="r" b="b"/>
              <a:pathLst>
                <a:path w="5434" h="17260" extrusionOk="0">
                  <a:moveTo>
                    <a:pt x="4036" y="0"/>
                  </a:moveTo>
                  <a:lnTo>
                    <a:pt x="3958" y="3072"/>
                  </a:lnTo>
                  <a:lnTo>
                    <a:pt x="2710" y="1631"/>
                  </a:lnTo>
                  <a:lnTo>
                    <a:pt x="2575" y="548"/>
                  </a:lnTo>
                  <a:lnTo>
                    <a:pt x="2529" y="555"/>
                  </a:lnTo>
                  <a:lnTo>
                    <a:pt x="2658" y="1569"/>
                  </a:lnTo>
                  <a:lnTo>
                    <a:pt x="1965" y="772"/>
                  </a:lnTo>
                  <a:lnTo>
                    <a:pt x="1932" y="800"/>
                  </a:lnTo>
                  <a:lnTo>
                    <a:pt x="3955" y="3138"/>
                  </a:lnTo>
                  <a:lnTo>
                    <a:pt x="3855" y="6967"/>
                  </a:lnTo>
                  <a:lnTo>
                    <a:pt x="2453" y="5448"/>
                  </a:lnTo>
                  <a:lnTo>
                    <a:pt x="2436" y="5462"/>
                  </a:lnTo>
                  <a:lnTo>
                    <a:pt x="2420" y="5479"/>
                  </a:lnTo>
                  <a:lnTo>
                    <a:pt x="2429" y="5491"/>
                  </a:lnTo>
                  <a:lnTo>
                    <a:pt x="3229" y="6357"/>
                  </a:lnTo>
                  <a:lnTo>
                    <a:pt x="2656" y="6200"/>
                  </a:lnTo>
                  <a:lnTo>
                    <a:pt x="2644" y="6243"/>
                  </a:lnTo>
                  <a:lnTo>
                    <a:pt x="3286" y="6419"/>
                  </a:lnTo>
                  <a:lnTo>
                    <a:pt x="3853" y="7031"/>
                  </a:lnTo>
                  <a:lnTo>
                    <a:pt x="3782" y="9771"/>
                  </a:lnTo>
                  <a:lnTo>
                    <a:pt x="2232" y="7919"/>
                  </a:lnTo>
                  <a:lnTo>
                    <a:pt x="2072" y="6952"/>
                  </a:lnTo>
                  <a:lnTo>
                    <a:pt x="2029" y="6960"/>
                  </a:lnTo>
                  <a:lnTo>
                    <a:pt x="2175" y="7852"/>
                  </a:lnTo>
                  <a:lnTo>
                    <a:pt x="1458" y="6998"/>
                  </a:lnTo>
                  <a:lnTo>
                    <a:pt x="1425" y="7026"/>
                  </a:lnTo>
                  <a:lnTo>
                    <a:pt x="3036" y="8950"/>
                  </a:lnTo>
                  <a:lnTo>
                    <a:pt x="791" y="7698"/>
                  </a:lnTo>
                  <a:lnTo>
                    <a:pt x="787" y="7695"/>
                  </a:lnTo>
                  <a:lnTo>
                    <a:pt x="777" y="7714"/>
                  </a:lnTo>
                  <a:lnTo>
                    <a:pt x="765" y="7736"/>
                  </a:lnTo>
                  <a:lnTo>
                    <a:pt x="3110" y="9043"/>
                  </a:lnTo>
                  <a:lnTo>
                    <a:pt x="3113" y="9041"/>
                  </a:lnTo>
                  <a:lnTo>
                    <a:pt x="3779" y="9838"/>
                  </a:lnTo>
                  <a:lnTo>
                    <a:pt x="3705" y="12702"/>
                  </a:lnTo>
                  <a:lnTo>
                    <a:pt x="27" y="10069"/>
                  </a:lnTo>
                  <a:lnTo>
                    <a:pt x="15" y="10088"/>
                  </a:lnTo>
                  <a:lnTo>
                    <a:pt x="1" y="10105"/>
                  </a:lnTo>
                  <a:lnTo>
                    <a:pt x="20" y="10117"/>
                  </a:lnTo>
                  <a:lnTo>
                    <a:pt x="3703" y="12755"/>
                  </a:lnTo>
                  <a:lnTo>
                    <a:pt x="3586" y="17259"/>
                  </a:lnTo>
                  <a:lnTo>
                    <a:pt x="4610" y="17259"/>
                  </a:lnTo>
                  <a:lnTo>
                    <a:pt x="4603" y="16819"/>
                  </a:lnTo>
                  <a:lnTo>
                    <a:pt x="4558" y="14400"/>
                  </a:lnTo>
                  <a:lnTo>
                    <a:pt x="5434" y="13795"/>
                  </a:lnTo>
                  <a:lnTo>
                    <a:pt x="5434" y="13740"/>
                  </a:lnTo>
                  <a:lnTo>
                    <a:pt x="4558" y="14347"/>
                  </a:lnTo>
                  <a:lnTo>
                    <a:pt x="4455" y="8621"/>
                  </a:lnTo>
                  <a:lnTo>
                    <a:pt x="5434" y="7769"/>
                  </a:lnTo>
                  <a:lnTo>
                    <a:pt x="5434" y="7712"/>
                  </a:lnTo>
                  <a:lnTo>
                    <a:pt x="4455" y="8564"/>
                  </a:lnTo>
                  <a:lnTo>
                    <a:pt x="4348" y="2622"/>
                  </a:lnTo>
                  <a:lnTo>
                    <a:pt x="5434" y="1581"/>
                  </a:lnTo>
                  <a:lnTo>
                    <a:pt x="5434" y="1519"/>
                  </a:lnTo>
                  <a:lnTo>
                    <a:pt x="4348" y="2560"/>
                  </a:lnTo>
                  <a:lnTo>
                    <a:pt x="4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0"/>
            <p:cNvSpPr/>
            <p:nvPr/>
          </p:nvSpPr>
          <p:spPr>
            <a:xfrm>
              <a:off x="3052758" y="3650058"/>
              <a:ext cx="464825" cy="156664"/>
            </a:xfrm>
            <a:custGeom>
              <a:avLst/>
              <a:gdLst/>
              <a:ahLst/>
              <a:cxnLst/>
              <a:rect l="l" t="t" r="r" b="b"/>
              <a:pathLst>
                <a:path w="4489" h="1513" extrusionOk="0">
                  <a:moveTo>
                    <a:pt x="2288" y="1"/>
                  </a:moveTo>
                  <a:cubicBezTo>
                    <a:pt x="2266" y="1"/>
                    <a:pt x="2244" y="2"/>
                    <a:pt x="2222" y="3"/>
                  </a:cubicBezTo>
                  <a:cubicBezTo>
                    <a:pt x="1727" y="37"/>
                    <a:pt x="1546" y="379"/>
                    <a:pt x="1412" y="632"/>
                  </a:cubicBezTo>
                  <a:cubicBezTo>
                    <a:pt x="1351" y="746"/>
                    <a:pt x="1298" y="846"/>
                    <a:pt x="1229" y="894"/>
                  </a:cubicBezTo>
                  <a:cubicBezTo>
                    <a:pt x="1187" y="921"/>
                    <a:pt x="1152" y="932"/>
                    <a:pt x="1119" y="932"/>
                  </a:cubicBezTo>
                  <a:cubicBezTo>
                    <a:pt x="1063" y="932"/>
                    <a:pt x="1015" y="901"/>
                    <a:pt x="960" y="865"/>
                  </a:cubicBezTo>
                  <a:cubicBezTo>
                    <a:pt x="867" y="803"/>
                    <a:pt x="743" y="720"/>
                    <a:pt x="498" y="720"/>
                  </a:cubicBezTo>
                  <a:cubicBezTo>
                    <a:pt x="470" y="720"/>
                    <a:pt x="439" y="722"/>
                    <a:pt x="405" y="725"/>
                  </a:cubicBezTo>
                  <a:cubicBezTo>
                    <a:pt x="101" y="746"/>
                    <a:pt x="1" y="984"/>
                    <a:pt x="8" y="1179"/>
                  </a:cubicBezTo>
                  <a:cubicBezTo>
                    <a:pt x="12" y="1341"/>
                    <a:pt x="98" y="1513"/>
                    <a:pt x="246" y="1513"/>
                  </a:cubicBezTo>
                  <a:lnTo>
                    <a:pt x="4488" y="1513"/>
                  </a:lnTo>
                  <a:cubicBezTo>
                    <a:pt x="4431" y="1415"/>
                    <a:pt x="4236" y="1134"/>
                    <a:pt x="3934" y="1122"/>
                  </a:cubicBezTo>
                  <a:cubicBezTo>
                    <a:pt x="3921" y="1122"/>
                    <a:pt x="3909" y="1122"/>
                    <a:pt x="3897" y="1122"/>
                  </a:cubicBezTo>
                  <a:cubicBezTo>
                    <a:pt x="3761" y="1122"/>
                    <a:pt x="3670" y="1146"/>
                    <a:pt x="3593" y="1168"/>
                  </a:cubicBezTo>
                  <a:cubicBezTo>
                    <a:pt x="3539" y="1183"/>
                    <a:pt x="3489" y="1197"/>
                    <a:pt x="3435" y="1197"/>
                  </a:cubicBezTo>
                  <a:cubicBezTo>
                    <a:pt x="3380" y="1197"/>
                    <a:pt x="3321" y="1183"/>
                    <a:pt x="3246" y="1144"/>
                  </a:cubicBezTo>
                  <a:cubicBezTo>
                    <a:pt x="3153" y="1096"/>
                    <a:pt x="3108" y="953"/>
                    <a:pt x="3048" y="772"/>
                  </a:cubicBezTo>
                  <a:cubicBezTo>
                    <a:pt x="2934" y="427"/>
                    <a:pt x="2795" y="1"/>
                    <a:pt x="2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3047787" y="3645709"/>
              <a:ext cx="476215" cy="165672"/>
            </a:xfrm>
            <a:custGeom>
              <a:avLst/>
              <a:gdLst/>
              <a:ahLst/>
              <a:cxnLst/>
              <a:rect l="l" t="t" r="r" b="b"/>
              <a:pathLst>
                <a:path w="4599" h="1600" extrusionOk="0">
                  <a:moveTo>
                    <a:pt x="2334" y="43"/>
                  </a:moveTo>
                  <a:cubicBezTo>
                    <a:pt x="2843" y="43"/>
                    <a:pt x="2982" y="469"/>
                    <a:pt x="3094" y="814"/>
                  </a:cubicBezTo>
                  <a:cubicBezTo>
                    <a:pt x="3153" y="995"/>
                    <a:pt x="3201" y="1138"/>
                    <a:pt x="3294" y="1188"/>
                  </a:cubicBezTo>
                  <a:cubicBezTo>
                    <a:pt x="3367" y="1227"/>
                    <a:pt x="3426" y="1240"/>
                    <a:pt x="3479" y="1240"/>
                  </a:cubicBezTo>
                  <a:cubicBezTo>
                    <a:pt x="3535" y="1240"/>
                    <a:pt x="3585" y="1225"/>
                    <a:pt x="3641" y="1210"/>
                  </a:cubicBezTo>
                  <a:cubicBezTo>
                    <a:pt x="3716" y="1188"/>
                    <a:pt x="3808" y="1164"/>
                    <a:pt x="3945" y="1164"/>
                  </a:cubicBezTo>
                  <a:cubicBezTo>
                    <a:pt x="3957" y="1164"/>
                    <a:pt x="3969" y="1164"/>
                    <a:pt x="3982" y="1164"/>
                  </a:cubicBezTo>
                  <a:cubicBezTo>
                    <a:pt x="4284" y="1176"/>
                    <a:pt x="4477" y="1457"/>
                    <a:pt x="4536" y="1555"/>
                  </a:cubicBezTo>
                  <a:lnTo>
                    <a:pt x="294" y="1555"/>
                  </a:lnTo>
                  <a:cubicBezTo>
                    <a:pt x="146" y="1555"/>
                    <a:pt x="60" y="1383"/>
                    <a:pt x="56" y="1221"/>
                  </a:cubicBezTo>
                  <a:cubicBezTo>
                    <a:pt x="46" y="1026"/>
                    <a:pt x="146" y="788"/>
                    <a:pt x="453" y="767"/>
                  </a:cubicBezTo>
                  <a:cubicBezTo>
                    <a:pt x="487" y="764"/>
                    <a:pt x="515" y="762"/>
                    <a:pt x="546" y="762"/>
                  </a:cubicBezTo>
                  <a:cubicBezTo>
                    <a:pt x="789" y="762"/>
                    <a:pt x="915" y="845"/>
                    <a:pt x="1008" y="907"/>
                  </a:cubicBezTo>
                  <a:cubicBezTo>
                    <a:pt x="1063" y="943"/>
                    <a:pt x="1111" y="974"/>
                    <a:pt x="1166" y="974"/>
                  </a:cubicBezTo>
                  <a:cubicBezTo>
                    <a:pt x="1199" y="974"/>
                    <a:pt x="1234" y="963"/>
                    <a:pt x="1275" y="936"/>
                  </a:cubicBezTo>
                  <a:cubicBezTo>
                    <a:pt x="1346" y="888"/>
                    <a:pt x="1399" y="788"/>
                    <a:pt x="1460" y="674"/>
                  </a:cubicBezTo>
                  <a:cubicBezTo>
                    <a:pt x="1594" y="424"/>
                    <a:pt x="1775" y="81"/>
                    <a:pt x="2268" y="45"/>
                  </a:cubicBezTo>
                  <a:cubicBezTo>
                    <a:pt x="2290" y="44"/>
                    <a:pt x="2312" y="43"/>
                    <a:pt x="2334" y="43"/>
                  </a:cubicBezTo>
                  <a:close/>
                  <a:moveTo>
                    <a:pt x="2334" y="0"/>
                  </a:moveTo>
                  <a:cubicBezTo>
                    <a:pt x="2312" y="0"/>
                    <a:pt x="2289" y="1"/>
                    <a:pt x="2265" y="2"/>
                  </a:cubicBezTo>
                  <a:cubicBezTo>
                    <a:pt x="1746" y="36"/>
                    <a:pt x="1558" y="393"/>
                    <a:pt x="1420" y="652"/>
                  </a:cubicBezTo>
                  <a:cubicBezTo>
                    <a:pt x="1363" y="762"/>
                    <a:pt x="1313" y="857"/>
                    <a:pt x="1251" y="898"/>
                  </a:cubicBezTo>
                  <a:cubicBezTo>
                    <a:pt x="1218" y="920"/>
                    <a:pt x="1192" y="930"/>
                    <a:pt x="1166" y="930"/>
                  </a:cubicBezTo>
                  <a:cubicBezTo>
                    <a:pt x="1125" y="930"/>
                    <a:pt x="1087" y="904"/>
                    <a:pt x="1034" y="869"/>
                  </a:cubicBezTo>
                  <a:cubicBezTo>
                    <a:pt x="940" y="807"/>
                    <a:pt x="803" y="718"/>
                    <a:pt x="543" y="718"/>
                  </a:cubicBezTo>
                  <a:cubicBezTo>
                    <a:pt x="514" y="718"/>
                    <a:pt x="483" y="719"/>
                    <a:pt x="451" y="721"/>
                  </a:cubicBezTo>
                  <a:cubicBezTo>
                    <a:pt x="134" y="745"/>
                    <a:pt x="1" y="990"/>
                    <a:pt x="10" y="1224"/>
                  </a:cubicBezTo>
                  <a:cubicBezTo>
                    <a:pt x="18" y="1405"/>
                    <a:pt x="120" y="1600"/>
                    <a:pt x="294" y="1600"/>
                  </a:cubicBezTo>
                  <a:lnTo>
                    <a:pt x="4575" y="1600"/>
                  </a:lnTo>
                  <a:cubicBezTo>
                    <a:pt x="4582" y="1600"/>
                    <a:pt x="4589" y="1595"/>
                    <a:pt x="4594" y="1588"/>
                  </a:cubicBezTo>
                  <a:cubicBezTo>
                    <a:pt x="4598" y="1581"/>
                    <a:pt x="4598" y="1574"/>
                    <a:pt x="4594" y="1567"/>
                  </a:cubicBezTo>
                  <a:cubicBezTo>
                    <a:pt x="4584" y="1550"/>
                    <a:pt x="4372" y="1136"/>
                    <a:pt x="3984" y="1119"/>
                  </a:cubicBezTo>
                  <a:cubicBezTo>
                    <a:pt x="3972" y="1119"/>
                    <a:pt x="3960" y="1119"/>
                    <a:pt x="3948" y="1119"/>
                  </a:cubicBezTo>
                  <a:cubicBezTo>
                    <a:pt x="3804" y="1119"/>
                    <a:pt x="3706" y="1145"/>
                    <a:pt x="3629" y="1167"/>
                  </a:cubicBezTo>
                  <a:cubicBezTo>
                    <a:pt x="3575" y="1182"/>
                    <a:pt x="3529" y="1195"/>
                    <a:pt x="3481" y="1195"/>
                  </a:cubicBezTo>
                  <a:cubicBezTo>
                    <a:pt x="3432" y="1195"/>
                    <a:pt x="3381" y="1182"/>
                    <a:pt x="3313" y="1148"/>
                  </a:cubicBezTo>
                  <a:cubicBezTo>
                    <a:pt x="3239" y="1107"/>
                    <a:pt x="3191" y="964"/>
                    <a:pt x="3137" y="800"/>
                  </a:cubicBezTo>
                  <a:cubicBezTo>
                    <a:pt x="3027" y="459"/>
                    <a:pt x="2875" y="0"/>
                    <a:pt x="2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3055450" y="3156350"/>
              <a:ext cx="178102" cy="177994"/>
            </a:xfrm>
            <a:custGeom>
              <a:avLst/>
              <a:gdLst/>
              <a:ahLst/>
              <a:cxnLst/>
              <a:rect l="l" t="t" r="r" b="b"/>
              <a:pathLst>
                <a:path w="1720" h="1719" extrusionOk="0">
                  <a:moveTo>
                    <a:pt x="860" y="0"/>
                  </a:moveTo>
                  <a:cubicBezTo>
                    <a:pt x="386" y="0"/>
                    <a:pt x="1" y="386"/>
                    <a:pt x="1" y="859"/>
                  </a:cubicBezTo>
                  <a:cubicBezTo>
                    <a:pt x="1" y="1336"/>
                    <a:pt x="386" y="1719"/>
                    <a:pt x="860" y="1719"/>
                  </a:cubicBezTo>
                  <a:cubicBezTo>
                    <a:pt x="1336" y="1719"/>
                    <a:pt x="1720" y="1336"/>
                    <a:pt x="1720" y="859"/>
                  </a:cubicBezTo>
                  <a:cubicBezTo>
                    <a:pt x="1720" y="386"/>
                    <a:pt x="1336" y="0"/>
                    <a:pt x="860"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3075434" y="3179959"/>
              <a:ext cx="139375" cy="131502"/>
            </a:xfrm>
            <a:custGeom>
              <a:avLst/>
              <a:gdLst/>
              <a:ahLst/>
              <a:cxnLst/>
              <a:rect l="l" t="t" r="r" b="b"/>
              <a:pathLst>
                <a:path w="1346" h="1270" extrusionOk="0">
                  <a:moveTo>
                    <a:pt x="672" y="1"/>
                  </a:moveTo>
                  <a:cubicBezTo>
                    <a:pt x="357" y="1"/>
                    <a:pt x="83" y="236"/>
                    <a:pt x="43" y="558"/>
                  </a:cubicBezTo>
                  <a:cubicBezTo>
                    <a:pt x="1" y="905"/>
                    <a:pt x="248" y="1222"/>
                    <a:pt x="596" y="1265"/>
                  </a:cubicBezTo>
                  <a:cubicBezTo>
                    <a:pt x="622" y="1268"/>
                    <a:pt x="648" y="1270"/>
                    <a:pt x="674" y="1270"/>
                  </a:cubicBezTo>
                  <a:cubicBezTo>
                    <a:pt x="990" y="1270"/>
                    <a:pt x="1263" y="1034"/>
                    <a:pt x="1303" y="712"/>
                  </a:cubicBezTo>
                  <a:cubicBezTo>
                    <a:pt x="1346" y="365"/>
                    <a:pt x="1098" y="48"/>
                    <a:pt x="751" y="5"/>
                  </a:cubicBezTo>
                  <a:cubicBezTo>
                    <a:pt x="724" y="2"/>
                    <a:pt x="698" y="1"/>
                    <a:pt x="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3092934" y="3196215"/>
              <a:ext cx="103444" cy="114728"/>
            </a:xfrm>
            <a:custGeom>
              <a:avLst/>
              <a:gdLst/>
              <a:ahLst/>
              <a:cxnLst/>
              <a:rect l="l" t="t" r="r" b="b"/>
              <a:pathLst>
                <a:path w="999" h="1108" extrusionOk="0">
                  <a:moveTo>
                    <a:pt x="498" y="1"/>
                  </a:moveTo>
                  <a:cubicBezTo>
                    <a:pt x="346" y="1"/>
                    <a:pt x="220" y="127"/>
                    <a:pt x="220" y="282"/>
                  </a:cubicBezTo>
                  <a:cubicBezTo>
                    <a:pt x="220" y="372"/>
                    <a:pt x="265" y="453"/>
                    <a:pt x="334" y="505"/>
                  </a:cubicBezTo>
                  <a:cubicBezTo>
                    <a:pt x="170" y="560"/>
                    <a:pt x="43" y="696"/>
                    <a:pt x="1" y="865"/>
                  </a:cubicBezTo>
                  <a:cubicBezTo>
                    <a:pt x="117" y="1013"/>
                    <a:pt x="296" y="1108"/>
                    <a:pt x="501" y="1108"/>
                  </a:cubicBezTo>
                  <a:cubicBezTo>
                    <a:pt x="703" y="1108"/>
                    <a:pt x="882" y="1013"/>
                    <a:pt x="998" y="865"/>
                  </a:cubicBezTo>
                  <a:cubicBezTo>
                    <a:pt x="955" y="696"/>
                    <a:pt x="829" y="560"/>
                    <a:pt x="665" y="505"/>
                  </a:cubicBezTo>
                  <a:cubicBezTo>
                    <a:pt x="734" y="453"/>
                    <a:pt x="779" y="372"/>
                    <a:pt x="779" y="282"/>
                  </a:cubicBezTo>
                  <a:cubicBezTo>
                    <a:pt x="779" y="127"/>
                    <a:pt x="653" y="1"/>
                    <a:pt x="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0"/>
            <p:cNvSpPr/>
            <p:nvPr/>
          </p:nvSpPr>
          <p:spPr>
            <a:xfrm>
              <a:off x="4301738" y="3176749"/>
              <a:ext cx="449707" cy="137715"/>
            </a:xfrm>
            <a:custGeom>
              <a:avLst/>
              <a:gdLst/>
              <a:ahLst/>
              <a:cxnLst/>
              <a:rect l="l" t="t" r="r" b="b"/>
              <a:pathLst>
                <a:path w="4343" h="1330" extrusionOk="0">
                  <a:moveTo>
                    <a:pt x="3678" y="29"/>
                  </a:moveTo>
                  <a:cubicBezTo>
                    <a:pt x="4028" y="29"/>
                    <a:pt x="4312" y="315"/>
                    <a:pt x="4312" y="665"/>
                  </a:cubicBezTo>
                  <a:cubicBezTo>
                    <a:pt x="4312" y="1015"/>
                    <a:pt x="4028" y="1301"/>
                    <a:pt x="3678" y="1301"/>
                  </a:cubicBezTo>
                  <a:lnTo>
                    <a:pt x="667" y="1301"/>
                  </a:lnTo>
                  <a:cubicBezTo>
                    <a:pt x="317" y="1301"/>
                    <a:pt x="31" y="1015"/>
                    <a:pt x="31" y="665"/>
                  </a:cubicBezTo>
                  <a:cubicBezTo>
                    <a:pt x="31" y="315"/>
                    <a:pt x="317" y="29"/>
                    <a:pt x="667" y="29"/>
                  </a:cubicBezTo>
                  <a:close/>
                  <a:moveTo>
                    <a:pt x="667" y="1"/>
                  </a:moveTo>
                  <a:cubicBezTo>
                    <a:pt x="300" y="1"/>
                    <a:pt x="0" y="298"/>
                    <a:pt x="0" y="665"/>
                  </a:cubicBezTo>
                  <a:cubicBezTo>
                    <a:pt x="0" y="1032"/>
                    <a:pt x="300" y="1329"/>
                    <a:pt x="667" y="1329"/>
                  </a:cubicBezTo>
                  <a:lnTo>
                    <a:pt x="3678" y="1329"/>
                  </a:lnTo>
                  <a:cubicBezTo>
                    <a:pt x="4045" y="1329"/>
                    <a:pt x="4343" y="1032"/>
                    <a:pt x="4343" y="665"/>
                  </a:cubicBezTo>
                  <a:cubicBezTo>
                    <a:pt x="4343" y="298"/>
                    <a:pt x="4045" y="1"/>
                    <a:pt x="3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0"/>
            <p:cNvSpPr/>
            <p:nvPr/>
          </p:nvSpPr>
          <p:spPr>
            <a:xfrm>
              <a:off x="4355893" y="3249956"/>
              <a:ext cx="341293" cy="3106"/>
            </a:xfrm>
            <a:custGeom>
              <a:avLst/>
              <a:gdLst/>
              <a:ahLst/>
              <a:cxnLst/>
              <a:rect l="l" t="t" r="r" b="b"/>
              <a:pathLst>
                <a:path w="3296" h="30" extrusionOk="0">
                  <a:moveTo>
                    <a:pt x="15" y="1"/>
                  </a:moveTo>
                  <a:cubicBezTo>
                    <a:pt x="8" y="1"/>
                    <a:pt x="1" y="5"/>
                    <a:pt x="1" y="15"/>
                  </a:cubicBezTo>
                  <a:cubicBezTo>
                    <a:pt x="1" y="22"/>
                    <a:pt x="8" y="29"/>
                    <a:pt x="15" y="29"/>
                  </a:cubicBezTo>
                  <a:lnTo>
                    <a:pt x="3282" y="29"/>
                  </a:lnTo>
                  <a:cubicBezTo>
                    <a:pt x="3291" y="29"/>
                    <a:pt x="3296" y="22"/>
                    <a:pt x="3296" y="15"/>
                  </a:cubicBezTo>
                  <a:cubicBezTo>
                    <a:pt x="3296" y="5"/>
                    <a:pt x="3291" y="1"/>
                    <a:pt x="3282" y="1"/>
                  </a:cubicBezTo>
                  <a:close/>
                </a:path>
              </a:pathLst>
            </a:custGeom>
            <a:solidFill>
              <a:srgbClr val="E1A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3320219" y="3281330"/>
              <a:ext cx="204713" cy="3313"/>
            </a:xfrm>
            <a:custGeom>
              <a:avLst/>
              <a:gdLst/>
              <a:ahLst/>
              <a:cxnLst/>
              <a:rect l="l" t="t" r="r" b="b"/>
              <a:pathLst>
                <a:path w="1977" h="32" extrusionOk="0">
                  <a:moveTo>
                    <a:pt x="15" y="0"/>
                  </a:moveTo>
                  <a:cubicBezTo>
                    <a:pt x="6" y="0"/>
                    <a:pt x="1" y="7"/>
                    <a:pt x="1" y="17"/>
                  </a:cubicBezTo>
                  <a:cubicBezTo>
                    <a:pt x="1" y="24"/>
                    <a:pt x="6" y="31"/>
                    <a:pt x="15" y="31"/>
                  </a:cubicBezTo>
                  <a:lnTo>
                    <a:pt x="1963" y="31"/>
                  </a:lnTo>
                  <a:cubicBezTo>
                    <a:pt x="1970" y="31"/>
                    <a:pt x="1977" y="24"/>
                    <a:pt x="1977" y="17"/>
                  </a:cubicBezTo>
                  <a:cubicBezTo>
                    <a:pt x="1977" y="7"/>
                    <a:pt x="1970" y="0"/>
                    <a:pt x="1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3614084" y="3209573"/>
              <a:ext cx="91329" cy="3313"/>
            </a:xfrm>
            <a:custGeom>
              <a:avLst/>
              <a:gdLst/>
              <a:ahLst/>
              <a:cxnLst/>
              <a:rect l="l" t="t" r="r" b="b"/>
              <a:pathLst>
                <a:path w="882" h="32" extrusionOk="0">
                  <a:moveTo>
                    <a:pt x="17" y="0"/>
                  </a:moveTo>
                  <a:cubicBezTo>
                    <a:pt x="8" y="0"/>
                    <a:pt x="1" y="7"/>
                    <a:pt x="1" y="15"/>
                  </a:cubicBezTo>
                  <a:cubicBezTo>
                    <a:pt x="1" y="24"/>
                    <a:pt x="8" y="31"/>
                    <a:pt x="17" y="31"/>
                  </a:cubicBezTo>
                  <a:lnTo>
                    <a:pt x="867" y="31"/>
                  </a:lnTo>
                  <a:cubicBezTo>
                    <a:pt x="877" y="31"/>
                    <a:pt x="882" y="24"/>
                    <a:pt x="882" y="15"/>
                  </a:cubicBezTo>
                  <a:cubicBezTo>
                    <a:pt x="882" y="7"/>
                    <a:pt x="877"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3056485" y="5407132"/>
              <a:ext cx="425373" cy="64716"/>
            </a:xfrm>
            <a:custGeom>
              <a:avLst/>
              <a:gdLst/>
              <a:ahLst/>
              <a:cxnLst/>
              <a:rect l="l" t="t" r="r" b="b"/>
              <a:pathLst>
                <a:path w="4108" h="625" extrusionOk="0">
                  <a:moveTo>
                    <a:pt x="93" y="0"/>
                  </a:moveTo>
                  <a:cubicBezTo>
                    <a:pt x="41" y="0"/>
                    <a:pt x="0" y="41"/>
                    <a:pt x="0" y="93"/>
                  </a:cubicBezTo>
                  <a:lnTo>
                    <a:pt x="0" y="529"/>
                  </a:lnTo>
                  <a:cubicBezTo>
                    <a:pt x="0" y="581"/>
                    <a:pt x="41" y="624"/>
                    <a:pt x="93" y="624"/>
                  </a:cubicBezTo>
                  <a:lnTo>
                    <a:pt x="4014" y="624"/>
                  </a:lnTo>
                  <a:cubicBezTo>
                    <a:pt x="4067" y="624"/>
                    <a:pt x="4107" y="581"/>
                    <a:pt x="4107" y="529"/>
                  </a:cubicBezTo>
                  <a:lnTo>
                    <a:pt x="4107" y="93"/>
                  </a:lnTo>
                  <a:cubicBezTo>
                    <a:pt x="4107" y="41"/>
                    <a:pt x="4067" y="0"/>
                    <a:pt x="4014"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3529072" y="5407132"/>
              <a:ext cx="865864" cy="64716"/>
            </a:xfrm>
            <a:custGeom>
              <a:avLst/>
              <a:gdLst/>
              <a:ahLst/>
              <a:cxnLst/>
              <a:rect l="l" t="t" r="r" b="b"/>
              <a:pathLst>
                <a:path w="8362" h="625" extrusionOk="0">
                  <a:moveTo>
                    <a:pt x="93" y="0"/>
                  </a:moveTo>
                  <a:cubicBezTo>
                    <a:pt x="41" y="0"/>
                    <a:pt x="0" y="41"/>
                    <a:pt x="0" y="93"/>
                  </a:cubicBezTo>
                  <a:lnTo>
                    <a:pt x="0" y="529"/>
                  </a:lnTo>
                  <a:cubicBezTo>
                    <a:pt x="0" y="581"/>
                    <a:pt x="41" y="624"/>
                    <a:pt x="93" y="624"/>
                  </a:cubicBezTo>
                  <a:lnTo>
                    <a:pt x="8267" y="624"/>
                  </a:lnTo>
                  <a:cubicBezTo>
                    <a:pt x="8319" y="624"/>
                    <a:pt x="8362" y="581"/>
                    <a:pt x="8362" y="529"/>
                  </a:cubicBezTo>
                  <a:lnTo>
                    <a:pt x="8362" y="93"/>
                  </a:lnTo>
                  <a:cubicBezTo>
                    <a:pt x="8362" y="41"/>
                    <a:pt x="8319" y="0"/>
                    <a:pt x="826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3094383" y="5440370"/>
              <a:ext cx="114834" cy="3313"/>
            </a:xfrm>
            <a:custGeom>
              <a:avLst/>
              <a:gdLst/>
              <a:ahLst/>
              <a:cxnLst/>
              <a:rect l="l" t="t" r="r" b="b"/>
              <a:pathLst>
                <a:path w="1109" h="32" extrusionOk="0">
                  <a:moveTo>
                    <a:pt x="18" y="1"/>
                  </a:moveTo>
                  <a:cubicBezTo>
                    <a:pt x="8" y="1"/>
                    <a:pt x="1" y="8"/>
                    <a:pt x="1" y="17"/>
                  </a:cubicBezTo>
                  <a:cubicBezTo>
                    <a:pt x="1" y="25"/>
                    <a:pt x="8" y="32"/>
                    <a:pt x="18" y="32"/>
                  </a:cubicBezTo>
                  <a:lnTo>
                    <a:pt x="1094" y="32"/>
                  </a:lnTo>
                  <a:cubicBezTo>
                    <a:pt x="1101" y="32"/>
                    <a:pt x="1108" y="25"/>
                    <a:pt x="1108" y="17"/>
                  </a:cubicBezTo>
                  <a:cubicBezTo>
                    <a:pt x="1108" y="8"/>
                    <a:pt x="1101" y="1"/>
                    <a:pt x="1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0"/>
            <p:cNvSpPr/>
            <p:nvPr/>
          </p:nvSpPr>
          <p:spPr>
            <a:xfrm>
              <a:off x="3239659" y="5440370"/>
              <a:ext cx="185971" cy="3313"/>
            </a:xfrm>
            <a:custGeom>
              <a:avLst/>
              <a:gdLst/>
              <a:ahLst/>
              <a:cxnLst/>
              <a:rect l="l" t="t" r="r" b="b"/>
              <a:pathLst>
                <a:path w="1796" h="32" extrusionOk="0">
                  <a:moveTo>
                    <a:pt x="15" y="1"/>
                  </a:moveTo>
                  <a:cubicBezTo>
                    <a:pt x="7" y="1"/>
                    <a:pt x="0" y="8"/>
                    <a:pt x="0" y="17"/>
                  </a:cubicBezTo>
                  <a:cubicBezTo>
                    <a:pt x="0" y="25"/>
                    <a:pt x="7" y="32"/>
                    <a:pt x="15" y="32"/>
                  </a:cubicBezTo>
                  <a:lnTo>
                    <a:pt x="1781" y="32"/>
                  </a:lnTo>
                  <a:cubicBezTo>
                    <a:pt x="1791" y="32"/>
                    <a:pt x="1795" y="25"/>
                    <a:pt x="1795" y="17"/>
                  </a:cubicBezTo>
                  <a:cubicBezTo>
                    <a:pt x="1795" y="8"/>
                    <a:pt x="1791" y="1"/>
                    <a:pt x="1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0"/>
            <p:cNvSpPr/>
            <p:nvPr/>
          </p:nvSpPr>
          <p:spPr>
            <a:xfrm>
              <a:off x="3582295" y="5440370"/>
              <a:ext cx="668192" cy="3313"/>
            </a:xfrm>
            <a:custGeom>
              <a:avLst/>
              <a:gdLst/>
              <a:ahLst/>
              <a:cxnLst/>
              <a:rect l="l" t="t" r="r" b="b"/>
              <a:pathLst>
                <a:path w="6453" h="32" extrusionOk="0">
                  <a:moveTo>
                    <a:pt x="1" y="1"/>
                  </a:moveTo>
                  <a:lnTo>
                    <a:pt x="1" y="32"/>
                  </a:lnTo>
                  <a:lnTo>
                    <a:pt x="6453" y="32"/>
                  </a:lnTo>
                  <a:lnTo>
                    <a:pt x="6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3056485" y="5504051"/>
              <a:ext cx="865864" cy="64612"/>
            </a:xfrm>
            <a:custGeom>
              <a:avLst/>
              <a:gdLst/>
              <a:ahLst/>
              <a:cxnLst/>
              <a:rect l="l" t="t" r="r" b="b"/>
              <a:pathLst>
                <a:path w="8362" h="624" extrusionOk="0">
                  <a:moveTo>
                    <a:pt x="93" y="0"/>
                  </a:moveTo>
                  <a:cubicBezTo>
                    <a:pt x="41" y="0"/>
                    <a:pt x="0" y="43"/>
                    <a:pt x="0" y="95"/>
                  </a:cubicBezTo>
                  <a:lnTo>
                    <a:pt x="0" y="531"/>
                  </a:lnTo>
                  <a:cubicBezTo>
                    <a:pt x="0" y="583"/>
                    <a:pt x="41" y="624"/>
                    <a:pt x="93" y="624"/>
                  </a:cubicBezTo>
                  <a:lnTo>
                    <a:pt x="8267" y="624"/>
                  </a:lnTo>
                  <a:cubicBezTo>
                    <a:pt x="8319" y="624"/>
                    <a:pt x="8362" y="583"/>
                    <a:pt x="8362" y="531"/>
                  </a:cubicBezTo>
                  <a:lnTo>
                    <a:pt x="8362" y="95"/>
                  </a:lnTo>
                  <a:cubicBezTo>
                    <a:pt x="8362" y="43"/>
                    <a:pt x="8319" y="0"/>
                    <a:pt x="8267" y="0"/>
                  </a:cubicBezTo>
                  <a:close/>
                </a:path>
              </a:pathLst>
            </a:custGeom>
            <a:solidFill>
              <a:srgbClr val="F1CCB6">
                <a:alpha val="45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3109708" y="5537497"/>
              <a:ext cx="668192" cy="3106"/>
            </a:xfrm>
            <a:custGeom>
              <a:avLst/>
              <a:gdLst/>
              <a:ahLst/>
              <a:cxnLst/>
              <a:rect l="l" t="t" r="r" b="b"/>
              <a:pathLst>
                <a:path w="6453" h="30" extrusionOk="0">
                  <a:moveTo>
                    <a:pt x="1" y="1"/>
                  </a:moveTo>
                  <a:lnTo>
                    <a:pt x="1" y="29"/>
                  </a:lnTo>
                  <a:lnTo>
                    <a:pt x="6453" y="29"/>
                  </a:lnTo>
                  <a:lnTo>
                    <a:pt x="6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062594" y="5271901"/>
              <a:ext cx="95574" cy="79626"/>
            </a:xfrm>
            <a:custGeom>
              <a:avLst/>
              <a:gdLst/>
              <a:ahLst/>
              <a:cxnLst/>
              <a:rect l="l" t="t" r="r" b="b"/>
              <a:pathLst>
                <a:path w="923" h="769" extrusionOk="0">
                  <a:moveTo>
                    <a:pt x="253" y="30"/>
                  </a:moveTo>
                  <a:lnTo>
                    <a:pt x="256" y="33"/>
                  </a:lnTo>
                  <a:cubicBezTo>
                    <a:pt x="336" y="33"/>
                    <a:pt x="410" y="78"/>
                    <a:pt x="448" y="154"/>
                  </a:cubicBezTo>
                  <a:cubicBezTo>
                    <a:pt x="451" y="159"/>
                    <a:pt x="456" y="164"/>
                    <a:pt x="460" y="164"/>
                  </a:cubicBezTo>
                  <a:cubicBezTo>
                    <a:pt x="467" y="164"/>
                    <a:pt x="472" y="159"/>
                    <a:pt x="475" y="154"/>
                  </a:cubicBezTo>
                  <a:cubicBezTo>
                    <a:pt x="512" y="78"/>
                    <a:pt x="586" y="32"/>
                    <a:pt x="668" y="32"/>
                  </a:cubicBezTo>
                  <a:cubicBezTo>
                    <a:pt x="680" y="32"/>
                    <a:pt x="693" y="33"/>
                    <a:pt x="706" y="35"/>
                  </a:cubicBezTo>
                  <a:cubicBezTo>
                    <a:pt x="794" y="49"/>
                    <a:pt x="865" y="123"/>
                    <a:pt x="879" y="211"/>
                  </a:cubicBezTo>
                  <a:cubicBezTo>
                    <a:pt x="891" y="280"/>
                    <a:pt x="870" y="349"/>
                    <a:pt x="820" y="397"/>
                  </a:cubicBezTo>
                  <a:lnTo>
                    <a:pt x="494" y="725"/>
                  </a:lnTo>
                  <a:cubicBezTo>
                    <a:pt x="484" y="734"/>
                    <a:pt x="472" y="738"/>
                    <a:pt x="461" y="738"/>
                  </a:cubicBezTo>
                  <a:cubicBezTo>
                    <a:pt x="449" y="738"/>
                    <a:pt x="438" y="734"/>
                    <a:pt x="429" y="725"/>
                  </a:cubicBezTo>
                  <a:lnTo>
                    <a:pt x="103" y="397"/>
                  </a:lnTo>
                  <a:cubicBezTo>
                    <a:pt x="53" y="349"/>
                    <a:pt x="32" y="280"/>
                    <a:pt x="44" y="211"/>
                  </a:cubicBezTo>
                  <a:cubicBezTo>
                    <a:pt x="56" y="123"/>
                    <a:pt x="129" y="49"/>
                    <a:pt x="217" y="35"/>
                  </a:cubicBezTo>
                  <a:cubicBezTo>
                    <a:pt x="229" y="33"/>
                    <a:pt x="241" y="30"/>
                    <a:pt x="253" y="30"/>
                  </a:cubicBezTo>
                  <a:close/>
                  <a:moveTo>
                    <a:pt x="254" y="1"/>
                  </a:moveTo>
                  <a:cubicBezTo>
                    <a:pt x="240" y="1"/>
                    <a:pt x="227" y="2"/>
                    <a:pt x="213" y="4"/>
                  </a:cubicBezTo>
                  <a:cubicBezTo>
                    <a:pt x="110" y="23"/>
                    <a:pt x="29" y="104"/>
                    <a:pt x="13" y="206"/>
                  </a:cubicBezTo>
                  <a:cubicBezTo>
                    <a:pt x="1" y="285"/>
                    <a:pt x="25" y="364"/>
                    <a:pt x="82" y="418"/>
                  </a:cubicBezTo>
                  <a:lnTo>
                    <a:pt x="408" y="747"/>
                  </a:lnTo>
                  <a:cubicBezTo>
                    <a:pt x="422" y="761"/>
                    <a:pt x="441" y="768"/>
                    <a:pt x="460" y="768"/>
                  </a:cubicBezTo>
                  <a:cubicBezTo>
                    <a:pt x="479" y="768"/>
                    <a:pt x="498" y="761"/>
                    <a:pt x="515" y="747"/>
                  </a:cubicBezTo>
                  <a:lnTo>
                    <a:pt x="841" y="418"/>
                  </a:lnTo>
                  <a:cubicBezTo>
                    <a:pt x="896" y="364"/>
                    <a:pt x="922" y="285"/>
                    <a:pt x="910" y="206"/>
                  </a:cubicBezTo>
                  <a:cubicBezTo>
                    <a:pt x="894" y="104"/>
                    <a:pt x="813" y="23"/>
                    <a:pt x="710" y="4"/>
                  </a:cubicBezTo>
                  <a:cubicBezTo>
                    <a:pt x="696" y="2"/>
                    <a:pt x="683" y="1"/>
                    <a:pt x="669" y="1"/>
                  </a:cubicBezTo>
                  <a:cubicBezTo>
                    <a:pt x="584" y="1"/>
                    <a:pt x="505" y="44"/>
                    <a:pt x="460" y="116"/>
                  </a:cubicBezTo>
                  <a:cubicBezTo>
                    <a:pt x="415" y="44"/>
                    <a:pt x="338" y="1"/>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0"/>
            <p:cNvSpPr/>
            <p:nvPr/>
          </p:nvSpPr>
          <p:spPr>
            <a:xfrm>
              <a:off x="3394255" y="5274282"/>
              <a:ext cx="74968" cy="74759"/>
            </a:xfrm>
            <a:custGeom>
              <a:avLst/>
              <a:gdLst/>
              <a:ahLst/>
              <a:cxnLst/>
              <a:rect l="l" t="t" r="r" b="b"/>
              <a:pathLst>
                <a:path w="724" h="722" extrusionOk="0">
                  <a:moveTo>
                    <a:pt x="362" y="31"/>
                  </a:moveTo>
                  <a:cubicBezTo>
                    <a:pt x="543" y="31"/>
                    <a:pt x="693" y="167"/>
                    <a:pt x="693" y="333"/>
                  </a:cubicBezTo>
                  <a:cubicBezTo>
                    <a:pt x="693" y="398"/>
                    <a:pt x="669" y="460"/>
                    <a:pt x="626" y="512"/>
                  </a:cubicBezTo>
                  <a:cubicBezTo>
                    <a:pt x="624" y="517"/>
                    <a:pt x="624" y="521"/>
                    <a:pt x="624" y="526"/>
                  </a:cubicBezTo>
                  <a:lnTo>
                    <a:pt x="681" y="679"/>
                  </a:lnTo>
                  <a:lnTo>
                    <a:pt x="517" y="607"/>
                  </a:lnTo>
                  <a:cubicBezTo>
                    <a:pt x="514" y="605"/>
                    <a:pt x="512" y="605"/>
                    <a:pt x="510" y="605"/>
                  </a:cubicBezTo>
                  <a:cubicBezTo>
                    <a:pt x="507" y="605"/>
                    <a:pt x="507" y="605"/>
                    <a:pt x="505" y="607"/>
                  </a:cubicBezTo>
                  <a:cubicBezTo>
                    <a:pt x="457" y="626"/>
                    <a:pt x="410" y="638"/>
                    <a:pt x="362" y="638"/>
                  </a:cubicBezTo>
                  <a:cubicBezTo>
                    <a:pt x="179" y="638"/>
                    <a:pt x="31" y="500"/>
                    <a:pt x="31" y="333"/>
                  </a:cubicBezTo>
                  <a:cubicBezTo>
                    <a:pt x="31" y="167"/>
                    <a:pt x="179" y="31"/>
                    <a:pt x="362" y="31"/>
                  </a:cubicBezTo>
                  <a:close/>
                  <a:moveTo>
                    <a:pt x="362" y="0"/>
                  </a:moveTo>
                  <a:cubicBezTo>
                    <a:pt x="162" y="0"/>
                    <a:pt x="0" y="150"/>
                    <a:pt x="0" y="333"/>
                  </a:cubicBezTo>
                  <a:cubicBezTo>
                    <a:pt x="0" y="517"/>
                    <a:pt x="162" y="667"/>
                    <a:pt x="362" y="667"/>
                  </a:cubicBezTo>
                  <a:cubicBezTo>
                    <a:pt x="412" y="667"/>
                    <a:pt x="462" y="657"/>
                    <a:pt x="510" y="636"/>
                  </a:cubicBezTo>
                  <a:lnTo>
                    <a:pt x="700" y="721"/>
                  </a:lnTo>
                  <a:lnTo>
                    <a:pt x="707" y="721"/>
                  </a:lnTo>
                  <a:cubicBezTo>
                    <a:pt x="710" y="721"/>
                    <a:pt x="714" y="721"/>
                    <a:pt x="717" y="719"/>
                  </a:cubicBezTo>
                  <a:cubicBezTo>
                    <a:pt x="721" y="714"/>
                    <a:pt x="724" y="707"/>
                    <a:pt x="721" y="702"/>
                  </a:cubicBezTo>
                  <a:lnTo>
                    <a:pt x="655" y="524"/>
                  </a:lnTo>
                  <a:cubicBezTo>
                    <a:pt x="698" y="467"/>
                    <a:pt x="721" y="402"/>
                    <a:pt x="721" y="333"/>
                  </a:cubicBezTo>
                  <a:cubicBezTo>
                    <a:pt x="721" y="150"/>
                    <a:pt x="560"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0"/>
            <p:cNvSpPr/>
            <p:nvPr/>
          </p:nvSpPr>
          <p:spPr>
            <a:xfrm>
              <a:off x="3527830" y="5277182"/>
              <a:ext cx="90811" cy="69168"/>
            </a:xfrm>
            <a:custGeom>
              <a:avLst/>
              <a:gdLst/>
              <a:ahLst/>
              <a:cxnLst/>
              <a:rect l="l" t="t" r="r" b="b"/>
              <a:pathLst>
                <a:path w="877" h="668" extrusionOk="0">
                  <a:moveTo>
                    <a:pt x="831" y="32"/>
                  </a:moveTo>
                  <a:lnTo>
                    <a:pt x="386" y="615"/>
                  </a:lnTo>
                  <a:lnTo>
                    <a:pt x="329" y="253"/>
                  </a:lnTo>
                  <a:cubicBezTo>
                    <a:pt x="329" y="248"/>
                    <a:pt x="327" y="246"/>
                    <a:pt x="324" y="243"/>
                  </a:cubicBezTo>
                  <a:lnTo>
                    <a:pt x="61" y="32"/>
                  </a:lnTo>
                  <a:close/>
                  <a:moveTo>
                    <a:pt x="17" y="1"/>
                  </a:moveTo>
                  <a:cubicBezTo>
                    <a:pt x="10" y="1"/>
                    <a:pt x="5" y="3"/>
                    <a:pt x="3" y="10"/>
                  </a:cubicBezTo>
                  <a:cubicBezTo>
                    <a:pt x="0" y="15"/>
                    <a:pt x="3" y="22"/>
                    <a:pt x="8" y="27"/>
                  </a:cubicBezTo>
                  <a:lnTo>
                    <a:pt x="300" y="263"/>
                  </a:lnTo>
                  <a:lnTo>
                    <a:pt x="362" y="653"/>
                  </a:lnTo>
                  <a:cubicBezTo>
                    <a:pt x="365" y="660"/>
                    <a:pt x="370" y="665"/>
                    <a:pt x="374" y="665"/>
                  </a:cubicBezTo>
                  <a:cubicBezTo>
                    <a:pt x="377" y="667"/>
                    <a:pt x="379" y="667"/>
                    <a:pt x="379" y="667"/>
                  </a:cubicBezTo>
                  <a:lnTo>
                    <a:pt x="379" y="665"/>
                  </a:lnTo>
                  <a:cubicBezTo>
                    <a:pt x="384" y="665"/>
                    <a:pt x="386" y="665"/>
                    <a:pt x="391" y="660"/>
                  </a:cubicBezTo>
                  <a:lnTo>
                    <a:pt x="872" y="24"/>
                  </a:lnTo>
                  <a:cubicBezTo>
                    <a:pt x="877" y="20"/>
                    <a:pt x="877" y="13"/>
                    <a:pt x="874" y="8"/>
                  </a:cubicBezTo>
                  <a:cubicBezTo>
                    <a:pt x="872" y="3"/>
                    <a:pt x="867" y="1"/>
                    <a:pt x="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3558687" y="5277078"/>
              <a:ext cx="59954" cy="28061"/>
            </a:xfrm>
            <a:custGeom>
              <a:avLst/>
              <a:gdLst/>
              <a:ahLst/>
              <a:cxnLst/>
              <a:rect l="l" t="t" r="r" b="b"/>
              <a:pathLst>
                <a:path w="579" h="271" extrusionOk="0">
                  <a:moveTo>
                    <a:pt x="563" y="1"/>
                  </a:moveTo>
                  <a:cubicBezTo>
                    <a:pt x="561" y="1"/>
                    <a:pt x="559" y="1"/>
                    <a:pt x="557" y="2"/>
                  </a:cubicBezTo>
                  <a:lnTo>
                    <a:pt x="10" y="242"/>
                  </a:lnTo>
                  <a:cubicBezTo>
                    <a:pt x="2" y="244"/>
                    <a:pt x="0" y="254"/>
                    <a:pt x="2" y="261"/>
                  </a:cubicBezTo>
                  <a:cubicBezTo>
                    <a:pt x="5" y="268"/>
                    <a:pt x="10" y="271"/>
                    <a:pt x="17" y="271"/>
                  </a:cubicBezTo>
                  <a:cubicBezTo>
                    <a:pt x="19" y="271"/>
                    <a:pt x="19" y="271"/>
                    <a:pt x="22" y="268"/>
                  </a:cubicBezTo>
                  <a:lnTo>
                    <a:pt x="569" y="30"/>
                  </a:lnTo>
                  <a:cubicBezTo>
                    <a:pt x="576" y="28"/>
                    <a:pt x="579" y="18"/>
                    <a:pt x="576" y="11"/>
                  </a:cubicBezTo>
                  <a:cubicBezTo>
                    <a:pt x="574" y="4"/>
                    <a:pt x="568" y="1"/>
                    <a:pt x="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4744710" y="5270037"/>
              <a:ext cx="71862" cy="85528"/>
            </a:xfrm>
            <a:custGeom>
              <a:avLst/>
              <a:gdLst/>
              <a:ahLst/>
              <a:cxnLst/>
              <a:rect l="l" t="t" r="r" b="b"/>
              <a:pathLst>
                <a:path w="694" h="826" extrusionOk="0">
                  <a:moveTo>
                    <a:pt x="665" y="32"/>
                  </a:moveTo>
                  <a:lnTo>
                    <a:pt x="665" y="786"/>
                  </a:lnTo>
                  <a:lnTo>
                    <a:pt x="353" y="636"/>
                  </a:lnTo>
                  <a:cubicBezTo>
                    <a:pt x="350" y="634"/>
                    <a:pt x="350" y="634"/>
                    <a:pt x="348" y="634"/>
                  </a:cubicBezTo>
                  <a:cubicBezTo>
                    <a:pt x="346" y="634"/>
                    <a:pt x="343" y="634"/>
                    <a:pt x="341" y="636"/>
                  </a:cubicBezTo>
                  <a:lnTo>
                    <a:pt x="31" y="786"/>
                  </a:lnTo>
                  <a:lnTo>
                    <a:pt x="31" y="32"/>
                  </a:lnTo>
                  <a:close/>
                  <a:moveTo>
                    <a:pt x="17" y="1"/>
                  </a:moveTo>
                  <a:cubicBezTo>
                    <a:pt x="8" y="1"/>
                    <a:pt x="0" y="8"/>
                    <a:pt x="0" y="15"/>
                  </a:cubicBezTo>
                  <a:lnTo>
                    <a:pt x="0" y="810"/>
                  </a:lnTo>
                  <a:cubicBezTo>
                    <a:pt x="0" y="815"/>
                    <a:pt x="3" y="820"/>
                    <a:pt x="8" y="822"/>
                  </a:cubicBezTo>
                  <a:cubicBezTo>
                    <a:pt x="10" y="825"/>
                    <a:pt x="13" y="826"/>
                    <a:pt x="16" y="826"/>
                  </a:cubicBezTo>
                  <a:cubicBezTo>
                    <a:pt x="18" y="826"/>
                    <a:pt x="20" y="825"/>
                    <a:pt x="22" y="824"/>
                  </a:cubicBezTo>
                  <a:lnTo>
                    <a:pt x="348" y="665"/>
                  </a:lnTo>
                  <a:lnTo>
                    <a:pt x="672" y="824"/>
                  </a:lnTo>
                  <a:lnTo>
                    <a:pt x="679" y="824"/>
                  </a:lnTo>
                  <a:cubicBezTo>
                    <a:pt x="681" y="824"/>
                    <a:pt x="684" y="824"/>
                    <a:pt x="686" y="822"/>
                  </a:cubicBezTo>
                  <a:cubicBezTo>
                    <a:pt x="691" y="820"/>
                    <a:pt x="693" y="815"/>
                    <a:pt x="693" y="810"/>
                  </a:cubicBezTo>
                  <a:lnTo>
                    <a:pt x="693" y="15"/>
                  </a:lnTo>
                  <a:cubicBezTo>
                    <a:pt x="693" y="8"/>
                    <a:pt x="686" y="1"/>
                    <a:pt x="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4799694" y="3114932"/>
              <a:ext cx="15325" cy="15325"/>
            </a:xfrm>
            <a:custGeom>
              <a:avLst/>
              <a:gdLst/>
              <a:ahLst/>
              <a:cxnLst/>
              <a:rect l="l" t="t" r="r" b="b"/>
              <a:pathLst>
                <a:path w="148" h="148" extrusionOk="0">
                  <a:moveTo>
                    <a:pt x="74" y="0"/>
                  </a:moveTo>
                  <a:cubicBezTo>
                    <a:pt x="34" y="0"/>
                    <a:pt x="0" y="33"/>
                    <a:pt x="0" y="74"/>
                  </a:cubicBezTo>
                  <a:cubicBezTo>
                    <a:pt x="0" y="114"/>
                    <a:pt x="34" y="148"/>
                    <a:pt x="74" y="148"/>
                  </a:cubicBezTo>
                  <a:cubicBezTo>
                    <a:pt x="115" y="148"/>
                    <a:pt x="148" y="114"/>
                    <a:pt x="148" y="74"/>
                  </a:cubicBezTo>
                  <a:cubicBezTo>
                    <a:pt x="148" y="33"/>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4799694" y="3142993"/>
              <a:ext cx="15325" cy="15118"/>
            </a:xfrm>
            <a:custGeom>
              <a:avLst/>
              <a:gdLst/>
              <a:ahLst/>
              <a:cxnLst/>
              <a:rect l="l" t="t" r="r" b="b"/>
              <a:pathLst>
                <a:path w="148" h="146" extrusionOk="0">
                  <a:moveTo>
                    <a:pt x="74" y="0"/>
                  </a:moveTo>
                  <a:cubicBezTo>
                    <a:pt x="34" y="0"/>
                    <a:pt x="0" y="34"/>
                    <a:pt x="0" y="74"/>
                  </a:cubicBezTo>
                  <a:cubicBezTo>
                    <a:pt x="0" y="115"/>
                    <a:pt x="34" y="146"/>
                    <a:pt x="74" y="146"/>
                  </a:cubicBezTo>
                  <a:cubicBezTo>
                    <a:pt x="115" y="146"/>
                    <a:pt x="148" y="115"/>
                    <a:pt x="148" y="74"/>
                  </a:cubicBezTo>
                  <a:cubicBezTo>
                    <a:pt x="148" y="34"/>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4799694" y="3170846"/>
              <a:ext cx="15325" cy="15428"/>
            </a:xfrm>
            <a:custGeom>
              <a:avLst/>
              <a:gdLst/>
              <a:ahLst/>
              <a:cxnLst/>
              <a:rect l="l" t="t" r="r" b="b"/>
              <a:pathLst>
                <a:path w="148" h="149" extrusionOk="0">
                  <a:moveTo>
                    <a:pt x="74" y="0"/>
                  </a:moveTo>
                  <a:cubicBezTo>
                    <a:pt x="34" y="0"/>
                    <a:pt x="0" y="34"/>
                    <a:pt x="0" y="74"/>
                  </a:cubicBezTo>
                  <a:cubicBezTo>
                    <a:pt x="0" y="115"/>
                    <a:pt x="34" y="148"/>
                    <a:pt x="74" y="148"/>
                  </a:cubicBezTo>
                  <a:cubicBezTo>
                    <a:pt x="115" y="148"/>
                    <a:pt x="148" y="115"/>
                    <a:pt x="148" y="74"/>
                  </a:cubicBezTo>
                  <a:cubicBezTo>
                    <a:pt x="148" y="34"/>
                    <a:pt x="115"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3200933" y="5283809"/>
              <a:ext cx="39245" cy="65958"/>
            </a:xfrm>
            <a:custGeom>
              <a:avLst/>
              <a:gdLst/>
              <a:ahLst/>
              <a:cxnLst/>
              <a:rect l="l" t="t" r="r" b="b"/>
              <a:pathLst>
                <a:path w="379" h="637" extrusionOk="0">
                  <a:moveTo>
                    <a:pt x="153" y="1"/>
                  </a:moveTo>
                  <a:lnTo>
                    <a:pt x="0" y="32"/>
                  </a:lnTo>
                  <a:lnTo>
                    <a:pt x="0" y="110"/>
                  </a:lnTo>
                  <a:lnTo>
                    <a:pt x="153" y="79"/>
                  </a:lnTo>
                  <a:lnTo>
                    <a:pt x="153" y="565"/>
                  </a:lnTo>
                  <a:lnTo>
                    <a:pt x="12" y="565"/>
                  </a:lnTo>
                  <a:lnTo>
                    <a:pt x="12" y="637"/>
                  </a:lnTo>
                  <a:lnTo>
                    <a:pt x="379" y="637"/>
                  </a:lnTo>
                  <a:lnTo>
                    <a:pt x="379" y="565"/>
                  </a:lnTo>
                  <a:lnTo>
                    <a:pt x="239" y="565"/>
                  </a:lnTo>
                  <a:lnTo>
                    <a:pt x="2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0"/>
            <p:cNvSpPr/>
            <p:nvPr/>
          </p:nvSpPr>
          <p:spPr>
            <a:xfrm>
              <a:off x="3255398" y="5283809"/>
              <a:ext cx="42972" cy="67408"/>
            </a:xfrm>
            <a:custGeom>
              <a:avLst/>
              <a:gdLst/>
              <a:ahLst/>
              <a:cxnLst/>
              <a:rect l="l" t="t" r="r" b="b"/>
              <a:pathLst>
                <a:path w="415" h="651" extrusionOk="0">
                  <a:moveTo>
                    <a:pt x="29" y="1"/>
                  </a:moveTo>
                  <a:lnTo>
                    <a:pt x="29" y="320"/>
                  </a:lnTo>
                  <a:cubicBezTo>
                    <a:pt x="53" y="310"/>
                    <a:pt x="77" y="301"/>
                    <a:pt x="98" y="296"/>
                  </a:cubicBezTo>
                  <a:cubicBezTo>
                    <a:pt x="122" y="291"/>
                    <a:pt x="146" y="289"/>
                    <a:pt x="167" y="289"/>
                  </a:cubicBezTo>
                  <a:cubicBezTo>
                    <a:pt x="217" y="289"/>
                    <a:pt x="255" y="301"/>
                    <a:pt x="284" y="327"/>
                  </a:cubicBezTo>
                  <a:cubicBezTo>
                    <a:pt x="313" y="353"/>
                    <a:pt x="327" y="389"/>
                    <a:pt x="327" y="432"/>
                  </a:cubicBezTo>
                  <a:cubicBezTo>
                    <a:pt x="327" y="477"/>
                    <a:pt x="313" y="513"/>
                    <a:pt x="284" y="539"/>
                  </a:cubicBezTo>
                  <a:cubicBezTo>
                    <a:pt x="255" y="565"/>
                    <a:pt x="217" y="577"/>
                    <a:pt x="167" y="577"/>
                  </a:cubicBezTo>
                  <a:cubicBezTo>
                    <a:pt x="136" y="577"/>
                    <a:pt x="108" y="575"/>
                    <a:pt x="82" y="568"/>
                  </a:cubicBezTo>
                  <a:cubicBezTo>
                    <a:pt x="53" y="560"/>
                    <a:pt x="27" y="551"/>
                    <a:pt x="1" y="537"/>
                  </a:cubicBezTo>
                  <a:lnTo>
                    <a:pt x="1" y="622"/>
                  </a:lnTo>
                  <a:cubicBezTo>
                    <a:pt x="32" y="632"/>
                    <a:pt x="60" y="639"/>
                    <a:pt x="89" y="644"/>
                  </a:cubicBezTo>
                  <a:cubicBezTo>
                    <a:pt x="115" y="649"/>
                    <a:pt x="143" y="651"/>
                    <a:pt x="170" y="651"/>
                  </a:cubicBezTo>
                  <a:cubicBezTo>
                    <a:pt x="248" y="651"/>
                    <a:pt x="308" y="632"/>
                    <a:pt x="351" y="594"/>
                  </a:cubicBezTo>
                  <a:cubicBezTo>
                    <a:pt x="393" y="556"/>
                    <a:pt x="415" y="501"/>
                    <a:pt x="415" y="432"/>
                  </a:cubicBezTo>
                  <a:cubicBezTo>
                    <a:pt x="415" y="368"/>
                    <a:pt x="393" y="313"/>
                    <a:pt x="353" y="275"/>
                  </a:cubicBezTo>
                  <a:cubicBezTo>
                    <a:pt x="310" y="237"/>
                    <a:pt x="253" y="215"/>
                    <a:pt x="184" y="215"/>
                  </a:cubicBezTo>
                  <a:cubicBezTo>
                    <a:pt x="170" y="215"/>
                    <a:pt x="158" y="218"/>
                    <a:pt x="146" y="220"/>
                  </a:cubicBezTo>
                  <a:cubicBezTo>
                    <a:pt x="132" y="222"/>
                    <a:pt x="120" y="225"/>
                    <a:pt x="108" y="229"/>
                  </a:cubicBezTo>
                  <a:lnTo>
                    <a:pt x="108" y="72"/>
                  </a:lnTo>
                  <a:lnTo>
                    <a:pt x="367" y="72"/>
                  </a:lnTo>
                  <a:lnTo>
                    <a:pt x="3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0"/>
            <p:cNvSpPr/>
            <p:nvPr/>
          </p:nvSpPr>
          <p:spPr>
            <a:xfrm>
              <a:off x="3314316" y="5280909"/>
              <a:ext cx="44008" cy="68857"/>
            </a:xfrm>
            <a:custGeom>
              <a:avLst/>
              <a:gdLst/>
              <a:ahLst/>
              <a:cxnLst/>
              <a:rect l="l" t="t" r="r" b="b"/>
              <a:pathLst>
                <a:path w="425" h="665" extrusionOk="0">
                  <a:moveTo>
                    <a:pt x="1" y="0"/>
                  </a:moveTo>
                  <a:lnTo>
                    <a:pt x="1" y="665"/>
                  </a:lnTo>
                  <a:lnTo>
                    <a:pt x="79" y="665"/>
                  </a:lnTo>
                  <a:lnTo>
                    <a:pt x="79" y="431"/>
                  </a:lnTo>
                  <a:lnTo>
                    <a:pt x="322" y="665"/>
                  </a:lnTo>
                  <a:lnTo>
                    <a:pt x="424" y="665"/>
                  </a:lnTo>
                  <a:lnTo>
                    <a:pt x="160" y="410"/>
                  </a:lnTo>
                  <a:lnTo>
                    <a:pt x="415" y="188"/>
                  </a:lnTo>
                  <a:lnTo>
                    <a:pt x="315" y="188"/>
                  </a:lnTo>
                  <a:lnTo>
                    <a:pt x="79" y="393"/>
                  </a:lnTo>
                  <a:lnTo>
                    <a:pt x="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50"/>
          <p:cNvSpPr txBox="1">
            <a:spLocks noGrp="1"/>
          </p:cNvSpPr>
          <p:nvPr>
            <p:ph type="subTitle" idx="1"/>
          </p:nvPr>
        </p:nvSpPr>
        <p:spPr>
          <a:xfrm>
            <a:off x="714800" y="1335000"/>
            <a:ext cx="45126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INFORMED</a:t>
            </a:r>
            <a:endParaRPr/>
          </a:p>
        </p:txBody>
      </p:sp>
      <p:sp>
        <p:nvSpPr>
          <p:cNvPr id="1533" name="Google Shape;1533;p50"/>
          <p:cNvSpPr txBox="1">
            <a:spLocks noGrp="1"/>
          </p:cNvSpPr>
          <p:nvPr>
            <p:ph type="subTitle" idx="5"/>
          </p:nvPr>
        </p:nvSpPr>
        <p:spPr>
          <a:xfrm>
            <a:off x="714800" y="2502714"/>
            <a:ext cx="45126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PROFESSIONAL   ||   PRIVATE</a:t>
            </a:r>
            <a:endParaRPr/>
          </a:p>
        </p:txBody>
      </p:sp>
      <p:sp>
        <p:nvSpPr>
          <p:cNvPr id="1534" name="Google Shape;1534;p50"/>
          <p:cNvSpPr txBox="1">
            <a:spLocks noGrp="1"/>
          </p:cNvSpPr>
          <p:nvPr>
            <p:ph type="subTitle" idx="6"/>
          </p:nvPr>
        </p:nvSpPr>
        <p:spPr>
          <a:xfrm>
            <a:off x="714800" y="3668075"/>
            <a:ext cx="45126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INVESTING IN CYBERSECURITY</a:t>
            </a:r>
            <a:endParaRPr/>
          </a:p>
        </p:txBody>
      </p:sp>
      <p:sp>
        <p:nvSpPr>
          <p:cNvPr id="1535" name="Google Shape;1535;p50"/>
          <p:cNvSpPr txBox="1">
            <a:spLocks noGrp="1"/>
          </p:cNvSpPr>
          <p:nvPr>
            <p:ph type="title"/>
          </p:nvPr>
        </p:nvSpPr>
        <p:spPr>
          <a:xfrm>
            <a:off x="715250" y="535000"/>
            <a:ext cx="7713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Ways to</a:t>
            </a:r>
            <a:r>
              <a:rPr lang="en">
                <a:solidFill>
                  <a:schemeClr val="dk1"/>
                </a:solidFill>
              </a:rPr>
              <a:t> mitigate impacts</a:t>
            </a:r>
            <a:endParaRPr>
              <a:solidFill>
                <a:schemeClr val="dk1"/>
              </a:solidFill>
            </a:endParaRPr>
          </a:p>
        </p:txBody>
      </p:sp>
      <p:sp>
        <p:nvSpPr>
          <p:cNvPr id="1536" name="Google Shape;1536;p50"/>
          <p:cNvSpPr txBox="1">
            <a:spLocks noGrp="1"/>
          </p:cNvSpPr>
          <p:nvPr>
            <p:ph type="subTitle" idx="2"/>
          </p:nvPr>
        </p:nvSpPr>
        <p:spPr>
          <a:xfrm>
            <a:off x="714800" y="1622325"/>
            <a:ext cx="40599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about prevalent scam tactics reported in the news.</a:t>
            </a:r>
            <a:endParaRPr/>
          </a:p>
          <a:p>
            <a:pPr marL="0" lvl="0" indent="0" algn="l" rtl="0">
              <a:spcBef>
                <a:spcPts val="0"/>
              </a:spcBef>
              <a:spcAft>
                <a:spcPts val="0"/>
              </a:spcAft>
              <a:buNone/>
            </a:pPr>
            <a:r>
              <a:rPr lang="en"/>
              <a:t>Being aware of the modus operandi of these threats helps in recognizing red flags of suspicious activity.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37" name="Google Shape;1537;p50"/>
          <p:cNvSpPr txBox="1">
            <a:spLocks noGrp="1"/>
          </p:cNvSpPr>
          <p:nvPr>
            <p:ph type="subTitle" idx="3"/>
          </p:nvPr>
        </p:nvSpPr>
        <p:spPr>
          <a:xfrm>
            <a:off x="714800" y="2788862"/>
            <a:ext cx="45126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Separate devices and accounts for professional and personal use. </a:t>
            </a:r>
            <a:endParaRPr/>
          </a:p>
          <a:p>
            <a:pPr marL="0" lvl="0" indent="0" algn="l" rtl="0">
              <a:spcBef>
                <a:spcPts val="0"/>
              </a:spcBef>
              <a:spcAft>
                <a:spcPts val="0"/>
              </a:spcAft>
              <a:buNone/>
            </a:pPr>
            <a:r>
              <a:rPr lang="en"/>
              <a:t>This lowers the risk of exposing crucial and sensitive information while allowing for simplified privacy management of day-to-day personal use</a:t>
            </a:r>
            <a:endParaRPr/>
          </a:p>
        </p:txBody>
      </p:sp>
      <p:sp>
        <p:nvSpPr>
          <p:cNvPr id="1538" name="Google Shape;1538;p50"/>
          <p:cNvSpPr txBox="1">
            <a:spLocks noGrp="1"/>
          </p:cNvSpPr>
          <p:nvPr>
            <p:ph type="subTitle" idx="4"/>
          </p:nvPr>
        </p:nvSpPr>
        <p:spPr>
          <a:xfrm>
            <a:off x="714800" y="3955400"/>
            <a:ext cx="45126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firms need to continuously invest and make cybersecurity efforts a priority.  </a:t>
            </a:r>
            <a:endParaRPr/>
          </a:p>
          <a:p>
            <a:pPr marL="0" lvl="0" indent="0" algn="l" rtl="0">
              <a:spcBef>
                <a:spcPts val="0"/>
              </a:spcBef>
              <a:spcAft>
                <a:spcPts val="0"/>
              </a:spcAft>
              <a:buNone/>
            </a:pPr>
            <a:r>
              <a:rPr lang="en"/>
              <a:t>These efforts include: Investing in real-time threat intelligence, upgrading infrastructure, building a strong cybersecurity team, having data protection safeguards and strategies </a:t>
            </a:r>
            <a:endParaRPr/>
          </a:p>
        </p:txBody>
      </p:sp>
      <p:grpSp>
        <p:nvGrpSpPr>
          <p:cNvPr id="1539" name="Google Shape;1539;p50"/>
          <p:cNvGrpSpPr/>
          <p:nvPr/>
        </p:nvGrpSpPr>
        <p:grpSpPr>
          <a:xfrm flipH="1">
            <a:off x="7064362" y="2631414"/>
            <a:ext cx="2433100" cy="3165088"/>
            <a:chOff x="1817524" y="2865675"/>
            <a:chExt cx="2185877" cy="2843490"/>
          </a:xfrm>
        </p:grpSpPr>
        <p:sp>
          <p:nvSpPr>
            <p:cNvPr id="1540" name="Google Shape;1540;p50"/>
            <p:cNvSpPr/>
            <p:nvPr/>
          </p:nvSpPr>
          <p:spPr>
            <a:xfrm rot="-303757">
              <a:off x="3775684" y="3321414"/>
              <a:ext cx="197530" cy="172798"/>
            </a:xfrm>
            <a:custGeom>
              <a:avLst/>
              <a:gdLst/>
              <a:ahLst/>
              <a:cxnLst/>
              <a:rect l="l" t="t" r="r" b="b"/>
              <a:pathLst>
                <a:path w="2396" h="2096" extrusionOk="0">
                  <a:moveTo>
                    <a:pt x="772" y="2096"/>
                  </a:moveTo>
                  <a:lnTo>
                    <a:pt x="1" y="950"/>
                  </a:lnTo>
                  <a:cubicBezTo>
                    <a:pt x="1" y="950"/>
                    <a:pt x="989" y="0"/>
                    <a:pt x="1665" y="72"/>
                  </a:cubicBezTo>
                  <a:cubicBezTo>
                    <a:pt x="2289" y="139"/>
                    <a:pt x="2396" y="636"/>
                    <a:pt x="2232" y="1060"/>
                  </a:cubicBezTo>
                  <a:cubicBezTo>
                    <a:pt x="2065" y="1484"/>
                    <a:pt x="774" y="2096"/>
                    <a:pt x="774" y="2096"/>
                  </a:cubicBezTo>
                </a:path>
              </a:pathLst>
            </a:custGeom>
            <a:gradFill>
              <a:gsLst>
                <a:gs pos="0">
                  <a:schemeClr val="dk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rot="-303757">
              <a:off x="3489961" y="3345104"/>
              <a:ext cx="468598" cy="361506"/>
            </a:xfrm>
            <a:custGeom>
              <a:avLst/>
              <a:gdLst/>
              <a:ahLst/>
              <a:cxnLst/>
              <a:rect l="l" t="t" r="r" b="b"/>
              <a:pathLst>
                <a:path w="5684" h="4385" extrusionOk="0">
                  <a:moveTo>
                    <a:pt x="355" y="3732"/>
                  </a:moveTo>
                  <a:lnTo>
                    <a:pt x="355" y="3732"/>
                  </a:lnTo>
                  <a:cubicBezTo>
                    <a:pt x="712" y="4246"/>
                    <a:pt x="1438" y="4384"/>
                    <a:pt x="1969" y="4041"/>
                  </a:cubicBezTo>
                  <a:lnTo>
                    <a:pt x="4638" y="2241"/>
                  </a:lnTo>
                  <a:cubicBezTo>
                    <a:pt x="5169" y="1898"/>
                    <a:pt x="5683" y="1029"/>
                    <a:pt x="5328" y="515"/>
                  </a:cubicBezTo>
                  <a:lnTo>
                    <a:pt x="5328" y="515"/>
                  </a:lnTo>
                  <a:cubicBezTo>
                    <a:pt x="4974" y="1"/>
                    <a:pt x="3500" y="344"/>
                    <a:pt x="2969" y="689"/>
                  </a:cubicBezTo>
                  <a:lnTo>
                    <a:pt x="676" y="2170"/>
                  </a:lnTo>
                  <a:cubicBezTo>
                    <a:pt x="145" y="2515"/>
                    <a:pt x="0" y="3217"/>
                    <a:pt x="355" y="3732"/>
                  </a:cubicBezTo>
                  <a:close/>
                </a:path>
              </a:pathLst>
            </a:custGeom>
            <a:gradFill>
              <a:gsLst>
                <a:gs pos="0">
                  <a:srgbClr val="E78770"/>
                </a:gs>
                <a:gs pos="100000">
                  <a:srgbClr val="C168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rot="-303757">
              <a:off x="2614460" y="2916355"/>
              <a:ext cx="1222939" cy="1680490"/>
            </a:xfrm>
            <a:custGeom>
              <a:avLst/>
              <a:gdLst/>
              <a:ahLst/>
              <a:cxnLst/>
              <a:rect l="l" t="t" r="r" b="b"/>
              <a:pathLst>
                <a:path w="14834" h="20384" extrusionOk="0">
                  <a:moveTo>
                    <a:pt x="5784" y="20186"/>
                  </a:moveTo>
                  <a:lnTo>
                    <a:pt x="13374" y="18510"/>
                  </a:lnTo>
                  <a:cubicBezTo>
                    <a:pt x="14272" y="18312"/>
                    <a:pt x="14833" y="17448"/>
                    <a:pt x="14629" y="16579"/>
                  </a:cubicBezTo>
                  <a:lnTo>
                    <a:pt x="11048" y="1413"/>
                  </a:lnTo>
                  <a:cubicBezTo>
                    <a:pt x="10843" y="544"/>
                    <a:pt x="9948" y="1"/>
                    <a:pt x="9050" y="198"/>
                  </a:cubicBezTo>
                  <a:lnTo>
                    <a:pt x="1460" y="1875"/>
                  </a:lnTo>
                  <a:cubicBezTo>
                    <a:pt x="562" y="2072"/>
                    <a:pt x="1" y="2936"/>
                    <a:pt x="205" y="3805"/>
                  </a:cubicBezTo>
                  <a:lnTo>
                    <a:pt x="3786" y="18974"/>
                  </a:lnTo>
                  <a:cubicBezTo>
                    <a:pt x="3991" y="19841"/>
                    <a:pt x="4886" y="20383"/>
                    <a:pt x="5784" y="20186"/>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rot="-303757">
              <a:off x="2688453" y="3163520"/>
              <a:ext cx="1071988" cy="1248908"/>
            </a:xfrm>
            <a:custGeom>
              <a:avLst/>
              <a:gdLst/>
              <a:ahLst/>
              <a:cxnLst/>
              <a:rect l="l" t="t" r="r" b="b"/>
              <a:pathLst>
                <a:path w="13003" h="15149" extrusionOk="0">
                  <a:moveTo>
                    <a:pt x="9946" y="1"/>
                  </a:moveTo>
                  <a:lnTo>
                    <a:pt x="1" y="2199"/>
                  </a:lnTo>
                  <a:lnTo>
                    <a:pt x="3058" y="15148"/>
                  </a:lnTo>
                  <a:lnTo>
                    <a:pt x="13003" y="12953"/>
                  </a:lnTo>
                  <a:lnTo>
                    <a:pt x="99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rot="-303757">
              <a:off x="2778487" y="3460839"/>
              <a:ext cx="304127" cy="140398"/>
            </a:xfrm>
            <a:custGeom>
              <a:avLst/>
              <a:gdLst/>
              <a:ahLst/>
              <a:cxnLst/>
              <a:rect l="l" t="t" r="r" b="b"/>
              <a:pathLst>
                <a:path w="3689" h="1703" extrusionOk="0">
                  <a:moveTo>
                    <a:pt x="3441" y="0"/>
                  </a:moveTo>
                  <a:cubicBezTo>
                    <a:pt x="3436" y="0"/>
                    <a:pt x="3432" y="1"/>
                    <a:pt x="3427" y="2"/>
                  </a:cubicBezTo>
                  <a:lnTo>
                    <a:pt x="51" y="718"/>
                  </a:lnTo>
                  <a:cubicBezTo>
                    <a:pt x="20" y="725"/>
                    <a:pt x="1" y="756"/>
                    <a:pt x="6" y="787"/>
                  </a:cubicBezTo>
                  <a:lnTo>
                    <a:pt x="191" y="1656"/>
                  </a:lnTo>
                  <a:cubicBezTo>
                    <a:pt x="198" y="1684"/>
                    <a:pt x="223" y="1702"/>
                    <a:pt x="251" y="1702"/>
                  </a:cubicBezTo>
                  <a:cubicBezTo>
                    <a:pt x="254" y="1702"/>
                    <a:pt x="257" y="1702"/>
                    <a:pt x="260" y="1702"/>
                  </a:cubicBezTo>
                  <a:lnTo>
                    <a:pt x="3636" y="983"/>
                  </a:lnTo>
                  <a:cubicBezTo>
                    <a:pt x="3667" y="975"/>
                    <a:pt x="3689" y="944"/>
                    <a:pt x="3682" y="913"/>
                  </a:cubicBezTo>
                  <a:lnTo>
                    <a:pt x="3496" y="44"/>
                  </a:lnTo>
                  <a:cubicBezTo>
                    <a:pt x="3492" y="18"/>
                    <a:pt x="3468" y="0"/>
                    <a:pt x="3441" y="0"/>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rot="-303757">
              <a:off x="2994151" y="4166830"/>
              <a:ext cx="304127" cy="140481"/>
            </a:xfrm>
            <a:custGeom>
              <a:avLst/>
              <a:gdLst/>
              <a:ahLst/>
              <a:cxnLst/>
              <a:rect l="l" t="t" r="r" b="b"/>
              <a:pathLst>
                <a:path w="3689" h="1704" extrusionOk="0">
                  <a:moveTo>
                    <a:pt x="3441" y="1"/>
                  </a:moveTo>
                  <a:cubicBezTo>
                    <a:pt x="3437" y="1"/>
                    <a:pt x="3433" y="1"/>
                    <a:pt x="3429" y="2"/>
                  </a:cubicBezTo>
                  <a:lnTo>
                    <a:pt x="53" y="719"/>
                  </a:lnTo>
                  <a:cubicBezTo>
                    <a:pt x="22" y="726"/>
                    <a:pt x="1" y="757"/>
                    <a:pt x="8" y="788"/>
                  </a:cubicBezTo>
                  <a:lnTo>
                    <a:pt x="194" y="1657"/>
                  </a:lnTo>
                  <a:cubicBezTo>
                    <a:pt x="198" y="1684"/>
                    <a:pt x="222" y="1704"/>
                    <a:pt x="250" y="1704"/>
                  </a:cubicBezTo>
                  <a:cubicBezTo>
                    <a:pt x="254" y="1704"/>
                    <a:pt x="258" y="1703"/>
                    <a:pt x="263" y="1702"/>
                  </a:cubicBezTo>
                  <a:lnTo>
                    <a:pt x="3639" y="983"/>
                  </a:lnTo>
                  <a:cubicBezTo>
                    <a:pt x="3670" y="978"/>
                    <a:pt x="3689" y="947"/>
                    <a:pt x="3684" y="916"/>
                  </a:cubicBezTo>
                  <a:lnTo>
                    <a:pt x="3498" y="47"/>
                  </a:lnTo>
                  <a:cubicBezTo>
                    <a:pt x="3492" y="21"/>
                    <a:pt x="3468" y="1"/>
                    <a:pt x="3441" y="1"/>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rot="-303757">
              <a:off x="2958655" y="4002794"/>
              <a:ext cx="517074" cy="182856"/>
            </a:xfrm>
            <a:custGeom>
              <a:avLst/>
              <a:gdLst/>
              <a:ahLst/>
              <a:cxnLst/>
              <a:rect l="l" t="t" r="r" b="b"/>
              <a:pathLst>
                <a:path w="6272" h="2218" extrusionOk="0">
                  <a:moveTo>
                    <a:pt x="5955" y="1"/>
                  </a:moveTo>
                  <a:cubicBezTo>
                    <a:pt x="5943" y="1"/>
                    <a:pt x="5931" y="2"/>
                    <a:pt x="5920" y="5"/>
                  </a:cubicBezTo>
                  <a:lnTo>
                    <a:pt x="144" y="1231"/>
                  </a:lnTo>
                  <a:cubicBezTo>
                    <a:pt x="55" y="1250"/>
                    <a:pt x="1" y="1335"/>
                    <a:pt x="17" y="1424"/>
                  </a:cubicBezTo>
                  <a:lnTo>
                    <a:pt x="160" y="2090"/>
                  </a:lnTo>
                  <a:cubicBezTo>
                    <a:pt x="177" y="2165"/>
                    <a:pt x="244" y="2218"/>
                    <a:pt x="317" y="2218"/>
                  </a:cubicBezTo>
                  <a:cubicBezTo>
                    <a:pt x="328" y="2218"/>
                    <a:pt x="340" y="2216"/>
                    <a:pt x="351" y="2214"/>
                  </a:cubicBezTo>
                  <a:lnTo>
                    <a:pt x="6129" y="985"/>
                  </a:lnTo>
                  <a:cubicBezTo>
                    <a:pt x="6217" y="966"/>
                    <a:pt x="6272" y="881"/>
                    <a:pt x="6253" y="795"/>
                  </a:cubicBezTo>
                  <a:lnTo>
                    <a:pt x="6112" y="128"/>
                  </a:lnTo>
                  <a:cubicBezTo>
                    <a:pt x="6096" y="52"/>
                    <a:pt x="6029" y="1"/>
                    <a:pt x="5955" y="1"/>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rot="-303757">
              <a:off x="2741992" y="3295334"/>
              <a:ext cx="518723" cy="185494"/>
            </a:xfrm>
            <a:custGeom>
              <a:avLst/>
              <a:gdLst/>
              <a:ahLst/>
              <a:cxnLst/>
              <a:rect l="l" t="t" r="r" b="b"/>
              <a:pathLst>
                <a:path w="6292" h="2250" extrusionOk="0">
                  <a:moveTo>
                    <a:pt x="6030" y="1"/>
                  </a:moveTo>
                  <a:cubicBezTo>
                    <a:pt x="6024" y="1"/>
                    <a:pt x="6019" y="2"/>
                    <a:pt x="6013" y="3"/>
                  </a:cubicBezTo>
                  <a:lnTo>
                    <a:pt x="70" y="1265"/>
                  </a:lnTo>
                  <a:cubicBezTo>
                    <a:pt x="27" y="1274"/>
                    <a:pt x="1" y="1315"/>
                    <a:pt x="10" y="1358"/>
                  </a:cubicBezTo>
                  <a:lnTo>
                    <a:pt x="187" y="2189"/>
                  </a:lnTo>
                  <a:cubicBezTo>
                    <a:pt x="195" y="2225"/>
                    <a:pt x="228" y="2249"/>
                    <a:pt x="265" y="2249"/>
                  </a:cubicBezTo>
                  <a:cubicBezTo>
                    <a:pt x="270" y="2249"/>
                    <a:pt x="275" y="2249"/>
                    <a:pt x="279" y="2248"/>
                  </a:cubicBezTo>
                  <a:lnTo>
                    <a:pt x="6222" y="984"/>
                  </a:lnTo>
                  <a:cubicBezTo>
                    <a:pt x="6265" y="974"/>
                    <a:pt x="6291" y="934"/>
                    <a:pt x="6282" y="893"/>
                  </a:cubicBezTo>
                  <a:lnTo>
                    <a:pt x="6105" y="62"/>
                  </a:lnTo>
                  <a:cubicBezTo>
                    <a:pt x="6097" y="25"/>
                    <a:pt x="6066" y="1"/>
                    <a:pt x="6030" y="1"/>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rot="-303757">
              <a:off x="2832716" y="3508479"/>
              <a:ext cx="207176" cy="46085"/>
            </a:xfrm>
            <a:custGeom>
              <a:avLst/>
              <a:gdLst/>
              <a:ahLst/>
              <a:cxnLst/>
              <a:rect l="l" t="t" r="r" b="b"/>
              <a:pathLst>
                <a:path w="2513" h="559" extrusionOk="0">
                  <a:moveTo>
                    <a:pt x="2495" y="0"/>
                  </a:moveTo>
                  <a:cubicBezTo>
                    <a:pt x="2494" y="0"/>
                    <a:pt x="2493" y="1"/>
                    <a:pt x="2491" y="1"/>
                  </a:cubicBezTo>
                  <a:lnTo>
                    <a:pt x="13" y="529"/>
                  </a:lnTo>
                  <a:cubicBezTo>
                    <a:pt x="6" y="529"/>
                    <a:pt x="1" y="539"/>
                    <a:pt x="1" y="546"/>
                  </a:cubicBezTo>
                  <a:cubicBezTo>
                    <a:pt x="3" y="553"/>
                    <a:pt x="10" y="558"/>
                    <a:pt x="15" y="558"/>
                  </a:cubicBezTo>
                  <a:lnTo>
                    <a:pt x="20" y="558"/>
                  </a:lnTo>
                  <a:lnTo>
                    <a:pt x="2498" y="29"/>
                  </a:lnTo>
                  <a:cubicBezTo>
                    <a:pt x="2506" y="29"/>
                    <a:pt x="2513" y="20"/>
                    <a:pt x="2510" y="13"/>
                  </a:cubicBezTo>
                  <a:cubicBezTo>
                    <a:pt x="2508" y="7"/>
                    <a:pt x="2503" y="0"/>
                    <a:pt x="24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rot="-303757">
              <a:off x="2797192" y="3382792"/>
              <a:ext cx="261175" cy="57379"/>
            </a:xfrm>
            <a:custGeom>
              <a:avLst/>
              <a:gdLst/>
              <a:ahLst/>
              <a:cxnLst/>
              <a:rect l="l" t="t" r="r" b="b"/>
              <a:pathLst>
                <a:path w="3168" h="696" extrusionOk="0">
                  <a:moveTo>
                    <a:pt x="3148" y="0"/>
                  </a:moveTo>
                  <a:lnTo>
                    <a:pt x="15" y="667"/>
                  </a:lnTo>
                  <a:cubicBezTo>
                    <a:pt x="5" y="669"/>
                    <a:pt x="0" y="677"/>
                    <a:pt x="3" y="684"/>
                  </a:cubicBezTo>
                  <a:cubicBezTo>
                    <a:pt x="5" y="691"/>
                    <a:pt x="10" y="696"/>
                    <a:pt x="17" y="696"/>
                  </a:cubicBezTo>
                  <a:lnTo>
                    <a:pt x="20" y="696"/>
                  </a:lnTo>
                  <a:lnTo>
                    <a:pt x="3153" y="31"/>
                  </a:lnTo>
                  <a:cubicBezTo>
                    <a:pt x="3162" y="29"/>
                    <a:pt x="3167" y="22"/>
                    <a:pt x="3165" y="12"/>
                  </a:cubicBezTo>
                  <a:cubicBezTo>
                    <a:pt x="3162" y="5"/>
                    <a:pt x="3155"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rot="-303757">
              <a:off x="3047023" y="4212273"/>
              <a:ext cx="207176" cy="46085"/>
            </a:xfrm>
            <a:custGeom>
              <a:avLst/>
              <a:gdLst/>
              <a:ahLst/>
              <a:cxnLst/>
              <a:rect l="l" t="t" r="r" b="b"/>
              <a:pathLst>
                <a:path w="2513" h="559" extrusionOk="0">
                  <a:moveTo>
                    <a:pt x="2491" y="1"/>
                  </a:moveTo>
                  <a:lnTo>
                    <a:pt x="12" y="530"/>
                  </a:lnTo>
                  <a:cubicBezTo>
                    <a:pt x="5" y="530"/>
                    <a:pt x="1" y="539"/>
                    <a:pt x="1" y="546"/>
                  </a:cubicBezTo>
                  <a:cubicBezTo>
                    <a:pt x="3" y="553"/>
                    <a:pt x="10" y="558"/>
                    <a:pt x="15" y="558"/>
                  </a:cubicBezTo>
                  <a:lnTo>
                    <a:pt x="20" y="558"/>
                  </a:lnTo>
                  <a:lnTo>
                    <a:pt x="2498" y="32"/>
                  </a:lnTo>
                  <a:cubicBezTo>
                    <a:pt x="2505" y="30"/>
                    <a:pt x="2512" y="22"/>
                    <a:pt x="2510" y="13"/>
                  </a:cubicBezTo>
                  <a:cubicBezTo>
                    <a:pt x="2508" y="6"/>
                    <a:pt x="250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rot="-303757">
              <a:off x="3012093" y="4086703"/>
              <a:ext cx="261093" cy="57462"/>
            </a:xfrm>
            <a:custGeom>
              <a:avLst/>
              <a:gdLst/>
              <a:ahLst/>
              <a:cxnLst/>
              <a:rect l="l" t="t" r="r" b="b"/>
              <a:pathLst>
                <a:path w="3167" h="697" extrusionOk="0">
                  <a:moveTo>
                    <a:pt x="3152" y="0"/>
                  </a:moveTo>
                  <a:cubicBezTo>
                    <a:pt x="3150" y="0"/>
                    <a:pt x="3149" y="0"/>
                    <a:pt x="3148" y="1"/>
                  </a:cubicBezTo>
                  <a:lnTo>
                    <a:pt x="15" y="667"/>
                  </a:lnTo>
                  <a:cubicBezTo>
                    <a:pt x="5" y="667"/>
                    <a:pt x="0" y="675"/>
                    <a:pt x="3" y="684"/>
                  </a:cubicBezTo>
                  <a:cubicBezTo>
                    <a:pt x="5" y="691"/>
                    <a:pt x="10" y="696"/>
                    <a:pt x="17" y="696"/>
                  </a:cubicBezTo>
                  <a:lnTo>
                    <a:pt x="19" y="696"/>
                  </a:lnTo>
                  <a:lnTo>
                    <a:pt x="3153" y="29"/>
                  </a:lnTo>
                  <a:cubicBezTo>
                    <a:pt x="3162" y="29"/>
                    <a:pt x="3167" y="20"/>
                    <a:pt x="3164" y="13"/>
                  </a:cubicBezTo>
                  <a:cubicBezTo>
                    <a:pt x="3164" y="5"/>
                    <a:pt x="3158" y="0"/>
                    <a:pt x="3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rot="-303757">
              <a:off x="2922927" y="3095367"/>
              <a:ext cx="222922" cy="69993"/>
            </a:xfrm>
            <a:custGeom>
              <a:avLst/>
              <a:gdLst/>
              <a:ahLst/>
              <a:cxnLst/>
              <a:rect l="l" t="t" r="r" b="b"/>
              <a:pathLst>
                <a:path w="2704" h="849" extrusionOk="0">
                  <a:moveTo>
                    <a:pt x="2512" y="0"/>
                  </a:moveTo>
                  <a:cubicBezTo>
                    <a:pt x="2499" y="0"/>
                    <a:pt x="2486" y="2"/>
                    <a:pt x="2472" y="5"/>
                  </a:cubicBezTo>
                  <a:lnTo>
                    <a:pt x="153" y="517"/>
                  </a:lnTo>
                  <a:cubicBezTo>
                    <a:pt x="60" y="536"/>
                    <a:pt x="1" y="629"/>
                    <a:pt x="22" y="717"/>
                  </a:cubicBezTo>
                  <a:cubicBezTo>
                    <a:pt x="41" y="795"/>
                    <a:pt x="114" y="849"/>
                    <a:pt x="195" y="849"/>
                  </a:cubicBezTo>
                  <a:cubicBezTo>
                    <a:pt x="207" y="849"/>
                    <a:pt x="219" y="848"/>
                    <a:pt x="232" y="845"/>
                  </a:cubicBezTo>
                  <a:lnTo>
                    <a:pt x="2551" y="333"/>
                  </a:lnTo>
                  <a:cubicBezTo>
                    <a:pt x="2644" y="312"/>
                    <a:pt x="2703" y="221"/>
                    <a:pt x="2682" y="131"/>
                  </a:cubicBezTo>
                  <a:cubicBezTo>
                    <a:pt x="2663" y="53"/>
                    <a:pt x="2592" y="0"/>
                    <a:pt x="2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rot="-303757">
              <a:off x="2870534" y="3162223"/>
              <a:ext cx="34790" cy="28607"/>
            </a:xfrm>
            <a:custGeom>
              <a:avLst/>
              <a:gdLst/>
              <a:ahLst/>
              <a:cxnLst/>
              <a:rect l="l" t="t" r="r" b="b"/>
              <a:pathLst>
                <a:path w="422" h="347" extrusionOk="0">
                  <a:moveTo>
                    <a:pt x="231" y="1"/>
                  </a:moveTo>
                  <a:cubicBezTo>
                    <a:pt x="218" y="1"/>
                    <a:pt x="204" y="2"/>
                    <a:pt x="191" y="5"/>
                  </a:cubicBezTo>
                  <a:lnTo>
                    <a:pt x="153" y="15"/>
                  </a:lnTo>
                  <a:cubicBezTo>
                    <a:pt x="57" y="34"/>
                    <a:pt x="0" y="127"/>
                    <a:pt x="22" y="215"/>
                  </a:cubicBezTo>
                  <a:cubicBezTo>
                    <a:pt x="40" y="293"/>
                    <a:pt x="113" y="347"/>
                    <a:pt x="193" y="347"/>
                  </a:cubicBezTo>
                  <a:cubicBezTo>
                    <a:pt x="205" y="347"/>
                    <a:pt x="217" y="346"/>
                    <a:pt x="229" y="343"/>
                  </a:cubicBezTo>
                  <a:lnTo>
                    <a:pt x="269" y="334"/>
                  </a:lnTo>
                  <a:cubicBezTo>
                    <a:pt x="362" y="312"/>
                    <a:pt x="422" y="222"/>
                    <a:pt x="400" y="131"/>
                  </a:cubicBezTo>
                  <a:cubicBezTo>
                    <a:pt x="382" y="54"/>
                    <a:pt x="311"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rot="-303757">
              <a:off x="1901986" y="3652620"/>
              <a:ext cx="1654521" cy="1987420"/>
            </a:xfrm>
            <a:custGeom>
              <a:avLst/>
              <a:gdLst/>
              <a:ahLst/>
              <a:cxnLst/>
              <a:rect l="l" t="t" r="r" b="b"/>
              <a:pathLst>
                <a:path w="20069" h="24107" extrusionOk="0">
                  <a:moveTo>
                    <a:pt x="13314" y="10234"/>
                  </a:moveTo>
                  <a:lnTo>
                    <a:pt x="12119" y="5284"/>
                  </a:lnTo>
                  <a:lnTo>
                    <a:pt x="13400" y="2684"/>
                  </a:lnTo>
                  <a:cubicBezTo>
                    <a:pt x="13400" y="2684"/>
                    <a:pt x="15090" y="927"/>
                    <a:pt x="14152" y="384"/>
                  </a:cubicBezTo>
                  <a:cubicBezTo>
                    <a:pt x="13493" y="1"/>
                    <a:pt x="11905" y="1322"/>
                    <a:pt x="11019" y="2141"/>
                  </a:cubicBezTo>
                  <a:cubicBezTo>
                    <a:pt x="10619" y="2513"/>
                    <a:pt x="10319" y="2972"/>
                    <a:pt x="10153" y="3484"/>
                  </a:cubicBezTo>
                  <a:lnTo>
                    <a:pt x="8722" y="7862"/>
                  </a:lnTo>
                  <a:cubicBezTo>
                    <a:pt x="8055" y="9898"/>
                    <a:pt x="6798" y="11707"/>
                    <a:pt x="5098" y="13069"/>
                  </a:cubicBezTo>
                  <a:lnTo>
                    <a:pt x="0" y="17160"/>
                  </a:lnTo>
                  <a:lnTo>
                    <a:pt x="1862" y="24107"/>
                  </a:lnTo>
                  <a:lnTo>
                    <a:pt x="14126" y="14119"/>
                  </a:lnTo>
                  <a:cubicBezTo>
                    <a:pt x="14807" y="13565"/>
                    <a:pt x="15579" y="13126"/>
                    <a:pt x="16409" y="12824"/>
                  </a:cubicBezTo>
                  <a:lnTo>
                    <a:pt x="20069" y="11200"/>
                  </a:lnTo>
                  <a:lnTo>
                    <a:pt x="15450" y="11748"/>
                  </a:lnTo>
                  <a:cubicBezTo>
                    <a:pt x="14452" y="11817"/>
                    <a:pt x="13548" y="11176"/>
                    <a:pt x="13314" y="10234"/>
                  </a:cubicBezTo>
                  <a:close/>
                </a:path>
              </a:pathLst>
            </a:custGeom>
            <a:gradFill>
              <a:gsLst>
                <a:gs pos="0">
                  <a:srgbClr val="E78770"/>
                </a:gs>
                <a:gs pos="100000">
                  <a:srgbClr val="C168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rot="-303757">
              <a:off x="3192199" y="4445617"/>
              <a:ext cx="504543" cy="169912"/>
            </a:xfrm>
            <a:custGeom>
              <a:avLst/>
              <a:gdLst/>
              <a:ahLst/>
              <a:cxnLst/>
              <a:rect l="l" t="t" r="r" b="b"/>
              <a:pathLst>
                <a:path w="6120" h="2061" extrusionOk="0">
                  <a:moveTo>
                    <a:pt x="1550" y="2060"/>
                  </a:moveTo>
                  <a:lnTo>
                    <a:pt x="6119" y="1"/>
                  </a:lnTo>
                  <a:lnTo>
                    <a:pt x="0" y="1339"/>
                  </a:lnTo>
                  <a:close/>
                </a:path>
              </a:pathLst>
            </a:custGeom>
            <a:solidFill>
              <a:srgbClr val="C16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rot="-303757">
              <a:off x="3673717" y="4067907"/>
              <a:ext cx="318637" cy="264473"/>
            </a:xfrm>
            <a:custGeom>
              <a:avLst/>
              <a:gdLst/>
              <a:ahLst/>
              <a:cxnLst/>
              <a:rect l="l" t="t" r="r" b="b"/>
              <a:pathLst>
                <a:path w="3865" h="3208" extrusionOk="0">
                  <a:moveTo>
                    <a:pt x="355" y="2694"/>
                  </a:moveTo>
                  <a:lnTo>
                    <a:pt x="355" y="2694"/>
                  </a:lnTo>
                  <a:cubicBezTo>
                    <a:pt x="712" y="3208"/>
                    <a:pt x="2005" y="2982"/>
                    <a:pt x="2538" y="2637"/>
                  </a:cubicBezTo>
                  <a:lnTo>
                    <a:pt x="3188" y="2215"/>
                  </a:lnTo>
                  <a:cubicBezTo>
                    <a:pt x="3722" y="1872"/>
                    <a:pt x="3865" y="1170"/>
                    <a:pt x="3510" y="656"/>
                  </a:cubicBezTo>
                  <a:lnTo>
                    <a:pt x="3510" y="656"/>
                  </a:lnTo>
                  <a:cubicBezTo>
                    <a:pt x="3155" y="141"/>
                    <a:pt x="2429" y="1"/>
                    <a:pt x="1896" y="346"/>
                  </a:cubicBezTo>
                  <a:lnTo>
                    <a:pt x="1127" y="844"/>
                  </a:lnTo>
                  <a:cubicBezTo>
                    <a:pt x="596" y="1187"/>
                    <a:pt x="0" y="2179"/>
                    <a:pt x="355" y="2694"/>
                  </a:cubicBezTo>
                  <a:close/>
                </a:path>
              </a:pathLst>
            </a:custGeom>
            <a:gradFill>
              <a:gsLst>
                <a:gs pos="0">
                  <a:srgbClr val="E78770"/>
                </a:gs>
                <a:gs pos="100000">
                  <a:srgbClr val="C168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rot="-303757">
              <a:off x="3577058" y="3821970"/>
              <a:ext cx="395555" cy="314103"/>
            </a:xfrm>
            <a:custGeom>
              <a:avLst/>
              <a:gdLst/>
              <a:ahLst/>
              <a:cxnLst/>
              <a:rect l="l" t="t" r="r" b="b"/>
              <a:pathLst>
                <a:path w="4798" h="3810" extrusionOk="0">
                  <a:moveTo>
                    <a:pt x="357" y="3295"/>
                  </a:moveTo>
                  <a:lnTo>
                    <a:pt x="357" y="3295"/>
                  </a:lnTo>
                  <a:cubicBezTo>
                    <a:pt x="712" y="3810"/>
                    <a:pt x="2079" y="3536"/>
                    <a:pt x="2612" y="3191"/>
                  </a:cubicBezTo>
                  <a:lnTo>
                    <a:pt x="4121" y="2215"/>
                  </a:lnTo>
                  <a:cubicBezTo>
                    <a:pt x="4655" y="1872"/>
                    <a:pt x="4798" y="1169"/>
                    <a:pt x="4443" y="655"/>
                  </a:cubicBezTo>
                  <a:lnTo>
                    <a:pt x="4443" y="655"/>
                  </a:lnTo>
                  <a:cubicBezTo>
                    <a:pt x="4088" y="141"/>
                    <a:pt x="3362" y="0"/>
                    <a:pt x="2829" y="343"/>
                  </a:cubicBezTo>
                  <a:lnTo>
                    <a:pt x="1295" y="1336"/>
                  </a:lnTo>
                  <a:cubicBezTo>
                    <a:pt x="762" y="1681"/>
                    <a:pt x="0" y="2781"/>
                    <a:pt x="357" y="3295"/>
                  </a:cubicBezTo>
                  <a:close/>
                </a:path>
              </a:pathLst>
            </a:custGeom>
            <a:gradFill>
              <a:gsLst>
                <a:gs pos="0">
                  <a:srgbClr val="E78770"/>
                </a:gs>
                <a:gs pos="100000">
                  <a:srgbClr val="C168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rot="-303757">
              <a:off x="3623674" y="3359886"/>
              <a:ext cx="265297" cy="104701"/>
            </a:xfrm>
            <a:custGeom>
              <a:avLst/>
              <a:gdLst/>
              <a:ahLst/>
              <a:cxnLst/>
              <a:rect l="l" t="t" r="r" b="b"/>
              <a:pathLst>
                <a:path w="3218" h="1270" extrusionOk="0">
                  <a:moveTo>
                    <a:pt x="2768" y="1"/>
                  </a:moveTo>
                  <a:cubicBezTo>
                    <a:pt x="2262" y="1"/>
                    <a:pt x="1764" y="193"/>
                    <a:pt x="1537" y="294"/>
                  </a:cubicBezTo>
                  <a:cubicBezTo>
                    <a:pt x="1477" y="320"/>
                    <a:pt x="1417" y="351"/>
                    <a:pt x="1363" y="387"/>
                  </a:cubicBezTo>
                  <a:lnTo>
                    <a:pt x="1" y="1244"/>
                  </a:lnTo>
                  <a:lnTo>
                    <a:pt x="18" y="1270"/>
                  </a:lnTo>
                  <a:lnTo>
                    <a:pt x="1377" y="410"/>
                  </a:lnTo>
                  <a:cubicBezTo>
                    <a:pt x="1432" y="377"/>
                    <a:pt x="1489" y="346"/>
                    <a:pt x="1548" y="320"/>
                  </a:cubicBezTo>
                  <a:cubicBezTo>
                    <a:pt x="1772" y="221"/>
                    <a:pt x="2267" y="30"/>
                    <a:pt x="2766" y="30"/>
                  </a:cubicBezTo>
                  <a:cubicBezTo>
                    <a:pt x="2915" y="30"/>
                    <a:pt x="3065" y="47"/>
                    <a:pt x="3208" y="89"/>
                  </a:cubicBezTo>
                  <a:lnTo>
                    <a:pt x="3217" y="60"/>
                  </a:lnTo>
                  <a:cubicBezTo>
                    <a:pt x="3072" y="18"/>
                    <a:pt x="2919" y="1"/>
                    <a:pt x="2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rot="-303757">
              <a:off x="3667540" y="3471612"/>
              <a:ext cx="53422" cy="83101"/>
            </a:xfrm>
            <a:custGeom>
              <a:avLst/>
              <a:gdLst/>
              <a:ahLst/>
              <a:cxnLst/>
              <a:rect l="l" t="t" r="r" b="b"/>
              <a:pathLst>
                <a:path w="648" h="1008" extrusionOk="0">
                  <a:moveTo>
                    <a:pt x="24" y="0"/>
                  </a:moveTo>
                  <a:lnTo>
                    <a:pt x="0" y="17"/>
                  </a:lnTo>
                  <a:lnTo>
                    <a:pt x="621" y="1007"/>
                  </a:lnTo>
                  <a:lnTo>
                    <a:pt x="648" y="993"/>
                  </a:lnTo>
                  <a:lnTo>
                    <a:pt x="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rot="-303757">
              <a:off x="3766787" y="3902380"/>
              <a:ext cx="53422" cy="83184"/>
            </a:xfrm>
            <a:custGeom>
              <a:avLst/>
              <a:gdLst/>
              <a:ahLst/>
              <a:cxnLst/>
              <a:rect l="l" t="t" r="r" b="b"/>
              <a:pathLst>
                <a:path w="648" h="1009" extrusionOk="0">
                  <a:moveTo>
                    <a:pt x="24" y="1"/>
                  </a:moveTo>
                  <a:lnTo>
                    <a:pt x="0" y="15"/>
                  </a:lnTo>
                  <a:lnTo>
                    <a:pt x="624" y="1008"/>
                  </a:lnTo>
                  <a:lnTo>
                    <a:pt x="648" y="994"/>
                  </a:lnTo>
                  <a:lnTo>
                    <a:pt x="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rot="-303757">
              <a:off x="3841776" y="4122003"/>
              <a:ext cx="53669" cy="83101"/>
            </a:xfrm>
            <a:custGeom>
              <a:avLst/>
              <a:gdLst/>
              <a:ahLst/>
              <a:cxnLst/>
              <a:rect l="l" t="t" r="r" b="b"/>
              <a:pathLst>
                <a:path w="651" h="1008" extrusionOk="0">
                  <a:moveTo>
                    <a:pt x="27" y="0"/>
                  </a:moveTo>
                  <a:lnTo>
                    <a:pt x="1" y="14"/>
                  </a:lnTo>
                  <a:lnTo>
                    <a:pt x="624" y="1007"/>
                  </a:lnTo>
                  <a:lnTo>
                    <a:pt x="650" y="991"/>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rot="-303757">
              <a:off x="2691092" y="3874645"/>
              <a:ext cx="57627" cy="28195"/>
            </a:xfrm>
            <a:custGeom>
              <a:avLst/>
              <a:gdLst/>
              <a:ahLst/>
              <a:cxnLst/>
              <a:rect l="l" t="t" r="r" b="b"/>
              <a:pathLst>
                <a:path w="699" h="342" extrusionOk="0">
                  <a:moveTo>
                    <a:pt x="12" y="1"/>
                  </a:moveTo>
                  <a:lnTo>
                    <a:pt x="0" y="29"/>
                  </a:lnTo>
                  <a:lnTo>
                    <a:pt x="686" y="341"/>
                  </a:lnTo>
                  <a:lnTo>
                    <a:pt x="698" y="315"/>
                  </a:ln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rot="-303757">
              <a:off x="3501585" y="3615342"/>
              <a:ext cx="405613" cy="314185"/>
            </a:xfrm>
            <a:custGeom>
              <a:avLst/>
              <a:gdLst/>
              <a:ahLst/>
              <a:cxnLst/>
              <a:rect l="l" t="t" r="r" b="b"/>
              <a:pathLst>
                <a:path w="4920" h="3811" extrusionOk="0">
                  <a:moveTo>
                    <a:pt x="477" y="3296"/>
                  </a:moveTo>
                  <a:lnTo>
                    <a:pt x="477" y="3296"/>
                  </a:lnTo>
                  <a:cubicBezTo>
                    <a:pt x="834" y="3810"/>
                    <a:pt x="2139" y="3577"/>
                    <a:pt x="2670" y="3232"/>
                  </a:cubicBezTo>
                  <a:lnTo>
                    <a:pt x="4243" y="2215"/>
                  </a:lnTo>
                  <a:cubicBezTo>
                    <a:pt x="4774" y="1872"/>
                    <a:pt x="4920" y="1170"/>
                    <a:pt x="4565" y="656"/>
                  </a:cubicBezTo>
                  <a:lnTo>
                    <a:pt x="4565" y="656"/>
                  </a:lnTo>
                  <a:cubicBezTo>
                    <a:pt x="4208" y="141"/>
                    <a:pt x="3481" y="1"/>
                    <a:pt x="2951" y="344"/>
                  </a:cubicBezTo>
                  <a:lnTo>
                    <a:pt x="1305" y="1408"/>
                  </a:lnTo>
                  <a:cubicBezTo>
                    <a:pt x="774" y="1751"/>
                    <a:pt x="1" y="2727"/>
                    <a:pt x="477" y="3296"/>
                  </a:cubicBezTo>
                  <a:close/>
                </a:path>
              </a:pathLst>
            </a:custGeom>
            <a:gradFill>
              <a:gsLst>
                <a:gs pos="0">
                  <a:srgbClr val="E78770"/>
                </a:gs>
                <a:gs pos="100000">
                  <a:srgbClr val="C168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rot="-303757">
              <a:off x="3682020" y="3702224"/>
              <a:ext cx="53669" cy="83266"/>
            </a:xfrm>
            <a:custGeom>
              <a:avLst/>
              <a:gdLst/>
              <a:ahLst/>
              <a:cxnLst/>
              <a:rect l="l" t="t" r="r" b="b"/>
              <a:pathLst>
                <a:path w="651" h="1010" extrusionOk="0">
                  <a:moveTo>
                    <a:pt x="27" y="0"/>
                  </a:moveTo>
                  <a:lnTo>
                    <a:pt x="1" y="17"/>
                  </a:lnTo>
                  <a:lnTo>
                    <a:pt x="624" y="1010"/>
                  </a:lnTo>
                  <a:lnTo>
                    <a:pt x="651" y="993"/>
                  </a:lnTo>
                  <a:lnTo>
                    <a:pt x="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rot="-303757">
              <a:off x="3840167" y="3625268"/>
              <a:ext cx="54082" cy="154578"/>
            </a:xfrm>
            <a:custGeom>
              <a:avLst/>
              <a:gdLst/>
              <a:ahLst/>
              <a:cxnLst/>
              <a:rect l="l" t="t" r="r" b="b"/>
              <a:pathLst>
                <a:path w="656" h="1875" extrusionOk="0">
                  <a:moveTo>
                    <a:pt x="17" y="1"/>
                  </a:moveTo>
                  <a:lnTo>
                    <a:pt x="0" y="24"/>
                  </a:lnTo>
                  <a:cubicBezTo>
                    <a:pt x="5" y="27"/>
                    <a:pt x="515" y="389"/>
                    <a:pt x="567" y="905"/>
                  </a:cubicBezTo>
                  <a:cubicBezTo>
                    <a:pt x="624" y="1474"/>
                    <a:pt x="253" y="1772"/>
                    <a:pt x="138" y="1851"/>
                  </a:cubicBezTo>
                  <a:lnTo>
                    <a:pt x="155" y="1874"/>
                  </a:lnTo>
                  <a:cubicBezTo>
                    <a:pt x="274" y="1796"/>
                    <a:pt x="655" y="1489"/>
                    <a:pt x="596" y="903"/>
                  </a:cubicBezTo>
                  <a:cubicBezTo>
                    <a:pt x="543" y="372"/>
                    <a:pt x="22" y="3"/>
                    <a:pt x="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0"/>
            <p:cNvSpPr/>
            <p:nvPr/>
          </p:nvSpPr>
          <p:spPr>
            <a:xfrm rot="-303757">
              <a:off x="3506970" y="3767111"/>
              <a:ext cx="196623" cy="173210"/>
            </a:xfrm>
            <a:custGeom>
              <a:avLst/>
              <a:gdLst/>
              <a:ahLst/>
              <a:cxnLst/>
              <a:rect l="l" t="t" r="r" b="b"/>
              <a:pathLst>
                <a:path w="2385" h="2101" extrusionOk="0">
                  <a:moveTo>
                    <a:pt x="1572" y="1"/>
                  </a:moveTo>
                  <a:lnTo>
                    <a:pt x="2384" y="1120"/>
                  </a:lnTo>
                  <a:cubicBezTo>
                    <a:pt x="2384" y="1120"/>
                    <a:pt x="1429" y="2101"/>
                    <a:pt x="751" y="2051"/>
                  </a:cubicBezTo>
                  <a:cubicBezTo>
                    <a:pt x="125" y="2003"/>
                    <a:pt x="1" y="1510"/>
                    <a:pt x="151" y="1082"/>
                  </a:cubicBezTo>
                  <a:cubicBezTo>
                    <a:pt x="303" y="653"/>
                    <a:pt x="1572" y="1"/>
                    <a:pt x="1572" y="1"/>
                  </a:cubicBezTo>
                  <a:close/>
                </a:path>
              </a:pathLst>
            </a:custGeom>
            <a:gradFill>
              <a:gsLst>
                <a:gs pos="0">
                  <a:schemeClr val="dk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0"/>
            <p:cNvSpPr/>
            <p:nvPr/>
          </p:nvSpPr>
          <p:spPr>
            <a:xfrm rot="-303757">
              <a:off x="3579605" y="3971412"/>
              <a:ext cx="196293" cy="174941"/>
            </a:xfrm>
            <a:custGeom>
              <a:avLst/>
              <a:gdLst/>
              <a:ahLst/>
              <a:cxnLst/>
              <a:rect l="l" t="t" r="r" b="b"/>
              <a:pathLst>
                <a:path w="2381" h="2122" extrusionOk="0">
                  <a:moveTo>
                    <a:pt x="1569" y="0"/>
                  </a:moveTo>
                  <a:lnTo>
                    <a:pt x="2381" y="1119"/>
                  </a:lnTo>
                  <a:cubicBezTo>
                    <a:pt x="2381" y="1119"/>
                    <a:pt x="1431" y="2121"/>
                    <a:pt x="752" y="2071"/>
                  </a:cubicBezTo>
                  <a:cubicBezTo>
                    <a:pt x="124" y="2024"/>
                    <a:pt x="0" y="1531"/>
                    <a:pt x="152" y="1102"/>
                  </a:cubicBezTo>
                  <a:cubicBezTo>
                    <a:pt x="302" y="674"/>
                    <a:pt x="1569" y="0"/>
                    <a:pt x="1569" y="0"/>
                  </a:cubicBezTo>
                </a:path>
              </a:pathLst>
            </a:custGeom>
            <a:gradFill>
              <a:gsLst>
                <a:gs pos="0">
                  <a:schemeClr val="dk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0"/>
            <p:cNvSpPr/>
            <p:nvPr/>
          </p:nvSpPr>
          <p:spPr>
            <a:xfrm rot="-303757">
              <a:off x="3689417" y="4183020"/>
              <a:ext cx="157134" cy="147323"/>
            </a:xfrm>
            <a:custGeom>
              <a:avLst/>
              <a:gdLst/>
              <a:ahLst/>
              <a:cxnLst/>
              <a:rect l="l" t="t" r="r" b="b"/>
              <a:pathLst>
                <a:path w="1906" h="1787" extrusionOk="0">
                  <a:moveTo>
                    <a:pt x="1232" y="1"/>
                  </a:moveTo>
                  <a:lnTo>
                    <a:pt x="1905" y="932"/>
                  </a:lnTo>
                  <a:cubicBezTo>
                    <a:pt x="1905" y="932"/>
                    <a:pt x="1191" y="1786"/>
                    <a:pt x="627" y="1744"/>
                  </a:cubicBezTo>
                  <a:cubicBezTo>
                    <a:pt x="103" y="1705"/>
                    <a:pt x="1" y="1294"/>
                    <a:pt x="127" y="936"/>
                  </a:cubicBezTo>
                  <a:cubicBezTo>
                    <a:pt x="253" y="579"/>
                    <a:pt x="1232" y="1"/>
                    <a:pt x="1232" y="1"/>
                  </a:cubicBezTo>
                </a:path>
              </a:pathLst>
            </a:custGeom>
            <a:gradFill>
              <a:gsLst>
                <a:gs pos="0">
                  <a:schemeClr val="dk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0"/>
            <p:cNvSpPr/>
            <p:nvPr/>
          </p:nvSpPr>
          <p:spPr>
            <a:xfrm rot="-303757">
              <a:off x="2843211" y="3628224"/>
              <a:ext cx="173375" cy="129104"/>
            </a:xfrm>
            <a:custGeom>
              <a:avLst/>
              <a:gdLst/>
              <a:ahLst/>
              <a:cxnLst/>
              <a:rect l="l" t="t" r="r" b="b"/>
              <a:pathLst>
                <a:path w="2103" h="1566" extrusionOk="0">
                  <a:moveTo>
                    <a:pt x="1" y="1013"/>
                  </a:moveTo>
                  <a:lnTo>
                    <a:pt x="460" y="1565"/>
                  </a:lnTo>
                  <a:cubicBezTo>
                    <a:pt x="460" y="1565"/>
                    <a:pt x="1777" y="656"/>
                    <a:pt x="1941" y="487"/>
                  </a:cubicBezTo>
                  <a:cubicBezTo>
                    <a:pt x="2103" y="315"/>
                    <a:pt x="1879" y="1"/>
                    <a:pt x="1879" y="1"/>
                  </a:cubicBezTo>
                  <a:cubicBezTo>
                    <a:pt x="1879" y="1"/>
                    <a:pt x="574" y="380"/>
                    <a:pt x="1" y="1013"/>
                  </a:cubicBezTo>
                  <a:close/>
                </a:path>
              </a:pathLst>
            </a:custGeom>
            <a:gradFill>
              <a:gsLst>
                <a:gs pos="0">
                  <a:schemeClr val="dk2"/>
                </a:gs>
                <a:gs pos="100000">
                  <a:schemeClr val="l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0"/>
          <p:cNvGrpSpPr/>
          <p:nvPr/>
        </p:nvGrpSpPr>
        <p:grpSpPr>
          <a:xfrm>
            <a:off x="5888275" y="1854275"/>
            <a:ext cx="642945" cy="648447"/>
            <a:chOff x="8150775" y="2498300"/>
            <a:chExt cx="642945" cy="648447"/>
          </a:xfrm>
        </p:grpSpPr>
        <p:sp>
          <p:nvSpPr>
            <p:cNvPr id="1571" name="Google Shape;1571;p50"/>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0"/>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50"/>
          <p:cNvGrpSpPr/>
          <p:nvPr/>
        </p:nvGrpSpPr>
        <p:grpSpPr>
          <a:xfrm rot="-1707616">
            <a:off x="8148112" y="1770145"/>
            <a:ext cx="561577" cy="466263"/>
            <a:chOff x="6124800" y="2516625"/>
            <a:chExt cx="493216" cy="409505"/>
          </a:xfrm>
        </p:grpSpPr>
        <p:sp>
          <p:nvSpPr>
            <p:cNvPr id="1577" name="Google Shape;1577;p50"/>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0"/>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50"/>
          <p:cNvGrpSpPr/>
          <p:nvPr/>
        </p:nvGrpSpPr>
        <p:grpSpPr>
          <a:xfrm rot="-1077070">
            <a:off x="6116073" y="3642813"/>
            <a:ext cx="593892" cy="563696"/>
            <a:chOff x="6049121" y="2275421"/>
            <a:chExt cx="593904" cy="563707"/>
          </a:xfrm>
        </p:grpSpPr>
        <p:sp>
          <p:nvSpPr>
            <p:cNvPr id="1580" name="Google Shape;1580;p50"/>
            <p:cNvSpPr/>
            <p:nvPr/>
          </p:nvSpPr>
          <p:spPr>
            <a:xfrm rot="284467" flipH="1">
              <a:off x="6069657" y="2297379"/>
              <a:ext cx="552831" cy="519792"/>
            </a:xfrm>
            <a:custGeom>
              <a:avLst/>
              <a:gdLst/>
              <a:ahLst/>
              <a:cxnLst/>
              <a:rect l="l" t="t" r="r" b="b"/>
              <a:pathLst>
                <a:path w="7584" h="7131" extrusionOk="0">
                  <a:moveTo>
                    <a:pt x="6346" y="64"/>
                  </a:moveTo>
                  <a:lnTo>
                    <a:pt x="1303" y="7"/>
                  </a:lnTo>
                  <a:cubicBezTo>
                    <a:pt x="615" y="0"/>
                    <a:pt x="53" y="550"/>
                    <a:pt x="44" y="1238"/>
                  </a:cubicBezTo>
                  <a:lnTo>
                    <a:pt x="8" y="4355"/>
                  </a:lnTo>
                  <a:cubicBezTo>
                    <a:pt x="1" y="5043"/>
                    <a:pt x="553" y="5605"/>
                    <a:pt x="1239" y="5614"/>
                  </a:cubicBezTo>
                  <a:lnTo>
                    <a:pt x="1860" y="5621"/>
                  </a:lnTo>
                  <a:lnTo>
                    <a:pt x="1844" y="7131"/>
                  </a:lnTo>
                  <a:lnTo>
                    <a:pt x="3067" y="5633"/>
                  </a:lnTo>
                  <a:lnTo>
                    <a:pt x="6284" y="5671"/>
                  </a:lnTo>
                  <a:cubicBezTo>
                    <a:pt x="6970" y="5678"/>
                    <a:pt x="7534" y="5128"/>
                    <a:pt x="7541" y="4440"/>
                  </a:cubicBezTo>
                  <a:lnTo>
                    <a:pt x="7577" y="1324"/>
                  </a:lnTo>
                  <a:cubicBezTo>
                    <a:pt x="7584" y="636"/>
                    <a:pt x="7034" y="72"/>
                    <a:pt x="6346" y="64"/>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rot="284467" flipH="1">
              <a:off x="6247002" y="2410290"/>
              <a:ext cx="205416" cy="201036"/>
            </a:xfrm>
            <a:custGeom>
              <a:avLst/>
              <a:gdLst/>
              <a:ahLst/>
              <a:cxnLst/>
              <a:rect l="l" t="t" r="r" b="b"/>
              <a:pathLst>
                <a:path w="2818" h="2758" extrusionOk="0">
                  <a:moveTo>
                    <a:pt x="842" y="1"/>
                  </a:moveTo>
                  <a:cubicBezTo>
                    <a:pt x="388" y="1"/>
                    <a:pt x="17" y="365"/>
                    <a:pt x="12" y="820"/>
                  </a:cubicBezTo>
                  <a:cubicBezTo>
                    <a:pt x="0" y="1998"/>
                    <a:pt x="1391" y="2758"/>
                    <a:pt x="1391" y="2758"/>
                  </a:cubicBezTo>
                  <a:cubicBezTo>
                    <a:pt x="1391" y="2758"/>
                    <a:pt x="2798" y="1979"/>
                    <a:pt x="2812" y="851"/>
                  </a:cubicBezTo>
                  <a:cubicBezTo>
                    <a:pt x="2817" y="393"/>
                    <a:pt x="2450" y="20"/>
                    <a:pt x="1993" y="13"/>
                  </a:cubicBezTo>
                  <a:cubicBezTo>
                    <a:pt x="1990" y="13"/>
                    <a:pt x="1987" y="13"/>
                    <a:pt x="1984" y="13"/>
                  </a:cubicBezTo>
                  <a:cubicBezTo>
                    <a:pt x="1766" y="13"/>
                    <a:pt x="1567" y="98"/>
                    <a:pt x="1419" y="236"/>
                  </a:cubicBezTo>
                  <a:cubicBezTo>
                    <a:pt x="1272" y="93"/>
                    <a:pt x="1072" y="3"/>
                    <a:pt x="850" y="1"/>
                  </a:cubicBezTo>
                  <a:cubicBezTo>
                    <a:pt x="847" y="1"/>
                    <a:pt x="845" y="1"/>
                    <a:pt x="8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51"/>
          <p:cNvSpPr txBox="1">
            <a:spLocks noGrp="1"/>
          </p:cNvSpPr>
          <p:nvPr>
            <p:ph type="subTitle" idx="1"/>
          </p:nvPr>
        </p:nvSpPr>
        <p:spPr>
          <a:xfrm>
            <a:off x="629321" y="1678250"/>
            <a:ext cx="3640200" cy="11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Poppins"/>
                <a:ea typeface="Poppins"/>
                <a:cs typeface="Poppins"/>
                <a:sym typeface="Poppins"/>
              </a:rPr>
              <a:t>End of presentation.</a:t>
            </a:r>
            <a:endParaRPr sz="1600">
              <a:latin typeface="Poppins"/>
              <a:ea typeface="Poppins"/>
              <a:cs typeface="Poppins"/>
              <a:sym typeface="Poppins"/>
            </a:endParaRPr>
          </a:p>
          <a:p>
            <a:pPr marL="0" lvl="0" indent="0" algn="l" rtl="0">
              <a:spcBef>
                <a:spcPts val="0"/>
              </a:spcBef>
              <a:spcAft>
                <a:spcPts val="0"/>
              </a:spcAft>
              <a:buNone/>
            </a:pPr>
            <a:r>
              <a:rPr lang="en" sz="1600" b="1">
                <a:latin typeface="Poppins"/>
                <a:ea typeface="Poppins"/>
                <a:cs typeface="Poppins"/>
                <a:sym typeface="Poppins"/>
              </a:rPr>
              <a:t>Q&amp;A</a:t>
            </a:r>
            <a:endParaRPr/>
          </a:p>
        </p:txBody>
      </p:sp>
      <p:sp>
        <p:nvSpPr>
          <p:cNvPr id="1587" name="Google Shape;1587;p51"/>
          <p:cNvSpPr txBox="1">
            <a:spLocks noGrp="1"/>
          </p:cNvSpPr>
          <p:nvPr>
            <p:ph type="ctrTitle"/>
          </p:nvPr>
        </p:nvSpPr>
        <p:spPr>
          <a:xfrm>
            <a:off x="629255" y="630375"/>
            <a:ext cx="5257500" cy="90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1588" name="Google Shape;1588;p51"/>
          <p:cNvSpPr txBox="1"/>
          <p:nvPr/>
        </p:nvSpPr>
        <p:spPr>
          <a:xfrm>
            <a:off x="629288" y="3970127"/>
            <a:ext cx="3640200" cy="312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Roboto Condensed"/>
                <a:ea typeface="Roboto Condensed"/>
                <a:cs typeface="Roboto Condensed"/>
                <a:sym typeface="Roboto Condensed"/>
              </a:rPr>
              <a:t>Please keep this slide for attribution</a:t>
            </a:r>
            <a:endParaRPr sz="1000">
              <a:solidFill>
                <a:schemeClr val="dk1"/>
              </a:solidFill>
              <a:latin typeface="Roboto Condensed"/>
              <a:ea typeface="Roboto Condensed"/>
              <a:cs typeface="Roboto Condensed"/>
              <a:sym typeface="Roboto Condensed"/>
            </a:endParaRPr>
          </a:p>
        </p:txBody>
      </p:sp>
      <p:grpSp>
        <p:nvGrpSpPr>
          <p:cNvPr id="1589" name="Google Shape;1589;p51"/>
          <p:cNvGrpSpPr/>
          <p:nvPr/>
        </p:nvGrpSpPr>
        <p:grpSpPr>
          <a:xfrm rot="-232611">
            <a:off x="5841538" y="661791"/>
            <a:ext cx="1967638" cy="3057159"/>
            <a:chOff x="5811150" y="743375"/>
            <a:chExt cx="2118416" cy="3291425"/>
          </a:xfrm>
        </p:grpSpPr>
        <p:sp>
          <p:nvSpPr>
            <p:cNvPr id="1590" name="Google Shape;1590;p51"/>
            <p:cNvSpPr/>
            <p:nvPr/>
          </p:nvSpPr>
          <p:spPr>
            <a:xfrm>
              <a:off x="5811150" y="743375"/>
              <a:ext cx="2118402" cy="3291425"/>
            </a:xfrm>
            <a:custGeom>
              <a:avLst/>
              <a:gdLst/>
              <a:ahLst/>
              <a:cxnLst/>
              <a:rect l="l" t="t" r="r" b="b"/>
              <a:pathLst>
                <a:path w="16127" h="25057" extrusionOk="0">
                  <a:moveTo>
                    <a:pt x="920" y="0"/>
                  </a:moveTo>
                  <a:lnTo>
                    <a:pt x="15207" y="0"/>
                  </a:lnTo>
                  <a:cubicBezTo>
                    <a:pt x="15715" y="0"/>
                    <a:pt x="16126" y="412"/>
                    <a:pt x="16126" y="922"/>
                  </a:cubicBezTo>
                  <a:lnTo>
                    <a:pt x="16126" y="24135"/>
                  </a:lnTo>
                  <a:cubicBezTo>
                    <a:pt x="16126" y="24645"/>
                    <a:pt x="15715" y="25057"/>
                    <a:pt x="15207" y="25057"/>
                  </a:cubicBezTo>
                  <a:lnTo>
                    <a:pt x="920" y="25057"/>
                  </a:lnTo>
                  <a:cubicBezTo>
                    <a:pt x="413" y="25057"/>
                    <a:pt x="1" y="24645"/>
                    <a:pt x="1" y="24135"/>
                  </a:cubicBezTo>
                  <a:lnTo>
                    <a:pt x="1" y="922"/>
                  </a:lnTo>
                  <a:cubicBezTo>
                    <a:pt x="1" y="412"/>
                    <a:pt x="413" y="0"/>
                    <a:pt x="920" y="0"/>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6694679" y="866853"/>
              <a:ext cx="372004" cy="8013"/>
            </a:xfrm>
            <a:custGeom>
              <a:avLst/>
              <a:gdLst/>
              <a:ahLst/>
              <a:cxnLst/>
              <a:rect l="l" t="t" r="r" b="b"/>
              <a:pathLst>
                <a:path w="2832" h="61" extrusionOk="0">
                  <a:moveTo>
                    <a:pt x="32" y="1"/>
                  </a:moveTo>
                  <a:cubicBezTo>
                    <a:pt x="15" y="1"/>
                    <a:pt x="1" y="13"/>
                    <a:pt x="1" y="29"/>
                  </a:cubicBezTo>
                  <a:cubicBezTo>
                    <a:pt x="1" y="46"/>
                    <a:pt x="15" y="60"/>
                    <a:pt x="32" y="60"/>
                  </a:cubicBezTo>
                  <a:lnTo>
                    <a:pt x="2803" y="60"/>
                  </a:lnTo>
                  <a:cubicBezTo>
                    <a:pt x="2820" y="60"/>
                    <a:pt x="2832" y="46"/>
                    <a:pt x="2832" y="29"/>
                  </a:cubicBezTo>
                  <a:cubicBezTo>
                    <a:pt x="2832" y="13"/>
                    <a:pt x="2820" y="1"/>
                    <a:pt x="2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6559904" y="866853"/>
              <a:ext cx="75268" cy="8013"/>
            </a:xfrm>
            <a:custGeom>
              <a:avLst/>
              <a:gdLst/>
              <a:ahLst/>
              <a:cxnLst/>
              <a:rect l="l" t="t" r="r" b="b"/>
              <a:pathLst>
                <a:path w="573" h="61" extrusionOk="0">
                  <a:moveTo>
                    <a:pt x="32" y="1"/>
                  </a:moveTo>
                  <a:cubicBezTo>
                    <a:pt x="15" y="1"/>
                    <a:pt x="1" y="13"/>
                    <a:pt x="1" y="29"/>
                  </a:cubicBezTo>
                  <a:cubicBezTo>
                    <a:pt x="1" y="46"/>
                    <a:pt x="15" y="60"/>
                    <a:pt x="32" y="60"/>
                  </a:cubicBezTo>
                  <a:lnTo>
                    <a:pt x="541" y="60"/>
                  </a:lnTo>
                  <a:cubicBezTo>
                    <a:pt x="558" y="60"/>
                    <a:pt x="572" y="46"/>
                    <a:pt x="572" y="29"/>
                  </a:cubicBezTo>
                  <a:cubicBezTo>
                    <a:pt x="572" y="13"/>
                    <a:pt x="558" y="1"/>
                    <a:pt x="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5852135" y="743375"/>
              <a:ext cx="1821272" cy="3291425"/>
            </a:xfrm>
            <a:custGeom>
              <a:avLst/>
              <a:gdLst/>
              <a:ahLst/>
              <a:cxnLst/>
              <a:rect l="l" t="t" r="r" b="b"/>
              <a:pathLst>
                <a:path w="13865" h="25057" extrusionOk="0">
                  <a:moveTo>
                    <a:pt x="1" y="24826"/>
                  </a:moveTo>
                  <a:cubicBezTo>
                    <a:pt x="163" y="24969"/>
                    <a:pt x="375" y="25057"/>
                    <a:pt x="608" y="25057"/>
                  </a:cubicBezTo>
                  <a:lnTo>
                    <a:pt x="3413" y="25057"/>
                  </a:lnTo>
                  <a:lnTo>
                    <a:pt x="13865" y="0"/>
                  </a:lnTo>
                  <a:lnTo>
                    <a:pt x="10358" y="0"/>
                  </a:ln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6440760" y="743638"/>
              <a:ext cx="1488806" cy="3290899"/>
            </a:xfrm>
            <a:custGeom>
              <a:avLst/>
              <a:gdLst/>
              <a:ahLst/>
              <a:cxnLst/>
              <a:rect l="l" t="t" r="r" b="b"/>
              <a:pathLst>
                <a:path w="11334" h="25053" extrusionOk="0">
                  <a:moveTo>
                    <a:pt x="11333" y="1455"/>
                  </a:moveTo>
                  <a:lnTo>
                    <a:pt x="11333" y="917"/>
                  </a:lnTo>
                  <a:cubicBezTo>
                    <a:pt x="11333" y="424"/>
                    <a:pt x="10943" y="22"/>
                    <a:pt x="10453" y="1"/>
                  </a:cubicBezTo>
                  <a:lnTo>
                    <a:pt x="1" y="25052"/>
                  </a:lnTo>
                  <a:lnTo>
                    <a:pt x="1486" y="25052"/>
                  </a:lnTo>
                  <a:lnTo>
                    <a:pt x="11333" y="1455"/>
                  </a:lnTo>
                  <a:close/>
                </a:path>
              </a:pathLst>
            </a:custGeom>
            <a:solidFill>
              <a:srgbClr val="FFFFFF">
                <a:alpha val="1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6548081" y="1014500"/>
              <a:ext cx="1335249" cy="328788"/>
            </a:xfrm>
            <a:custGeom>
              <a:avLst/>
              <a:gdLst/>
              <a:ahLst/>
              <a:cxnLst/>
              <a:rect l="l" t="t" r="r" b="b"/>
              <a:pathLst>
                <a:path w="10165" h="2503" extrusionOk="0">
                  <a:moveTo>
                    <a:pt x="0" y="1"/>
                  </a:moveTo>
                  <a:cubicBezTo>
                    <a:pt x="107" y="1117"/>
                    <a:pt x="1048" y="1989"/>
                    <a:pt x="2193" y="1989"/>
                  </a:cubicBezTo>
                  <a:lnTo>
                    <a:pt x="8195" y="1989"/>
                  </a:lnTo>
                  <a:lnTo>
                    <a:pt x="8593" y="2503"/>
                  </a:lnTo>
                  <a:lnTo>
                    <a:pt x="8990" y="1989"/>
                  </a:lnTo>
                  <a:lnTo>
                    <a:pt x="9293" y="1989"/>
                  </a:lnTo>
                  <a:cubicBezTo>
                    <a:pt x="9602" y="1989"/>
                    <a:pt x="9897" y="1924"/>
                    <a:pt x="10164" y="1810"/>
                  </a:cubicBezTo>
                  <a:lnTo>
                    <a:pt x="10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5867875" y="1016250"/>
              <a:ext cx="2004900" cy="2620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6150191" y="1843639"/>
              <a:ext cx="1202972" cy="5780"/>
            </a:xfrm>
            <a:custGeom>
              <a:avLst/>
              <a:gdLst/>
              <a:ahLst/>
              <a:cxnLst/>
              <a:rect l="l" t="t" r="r" b="b"/>
              <a:pathLst>
                <a:path w="9158" h="44" extrusionOk="0">
                  <a:moveTo>
                    <a:pt x="22" y="0"/>
                  </a:moveTo>
                  <a:cubicBezTo>
                    <a:pt x="10" y="0"/>
                    <a:pt x="1" y="10"/>
                    <a:pt x="1" y="22"/>
                  </a:cubicBezTo>
                  <a:cubicBezTo>
                    <a:pt x="1" y="34"/>
                    <a:pt x="10" y="43"/>
                    <a:pt x="22" y="43"/>
                  </a:cubicBezTo>
                  <a:lnTo>
                    <a:pt x="9136" y="43"/>
                  </a:lnTo>
                  <a:cubicBezTo>
                    <a:pt x="9148" y="43"/>
                    <a:pt x="9158" y="34"/>
                    <a:pt x="9158" y="22"/>
                  </a:cubicBezTo>
                  <a:cubicBezTo>
                    <a:pt x="9158" y="10"/>
                    <a:pt x="9148" y="0"/>
                    <a:pt x="9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6494618" y="1942684"/>
              <a:ext cx="858553" cy="6174"/>
            </a:xfrm>
            <a:custGeom>
              <a:avLst/>
              <a:gdLst/>
              <a:ahLst/>
              <a:cxnLst/>
              <a:rect l="l" t="t" r="r" b="b"/>
              <a:pathLst>
                <a:path w="6536" h="47" extrusionOk="0">
                  <a:moveTo>
                    <a:pt x="24" y="1"/>
                  </a:moveTo>
                  <a:cubicBezTo>
                    <a:pt x="10" y="1"/>
                    <a:pt x="0" y="10"/>
                    <a:pt x="0" y="22"/>
                  </a:cubicBezTo>
                  <a:cubicBezTo>
                    <a:pt x="0" y="34"/>
                    <a:pt x="10" y="46"/>
                    <a:pt x="24" y="46"/>
                  </a:cubicBezTo>
                  <a:lnTo>
                    <a:pt x="6514" y="46"/>
                  </a:lnTo>
                  <a:cubicBezTo>
                    <a:pt x="6526" y="46"/>
                    <a:pt x="6536" y="34"/>
                    <a:pt x="6536" y="22"/>
                  </a:cubicBezTo>
                  <a:cubicBezTo>
                    <a:pt x="6536" y="10"/>
                    <a:pt x="6526" y="1"/>
                    <a:pt x="6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6150191" y="1942684"/>
              <a:ext cx="246558" cy="6174"/>
            </a:xfrm>
            <a:custGeom>
              <a:avLst/>
              <a:gdLst/>
              <a:ahLst/>
              <a:cxnLst/>
              <a:rect l="l" t="t" r="r" b="b"/>
              <a:pathLst>
                <a:path w="1877" h="47" extrusionOk="0">
                  <a:moveTo>
                    <a:pt x="22" y="1"/>
                  </a:moveTo>
                  <a:cubicBezTo>
                    <a:pt x="10" y="1"/>
                    <a:pt x="1" y="10"/>
                    <a:pt x="1" y="22"/>
                  </a:cubicBezTo>
                  <a:cubicBezTo>
                    <a:pt x="1" y="34"/>
                    <a:pt x="10" y="46"/>
                    <a:pt x="22" y="46"/>
                  </a:cubicBezTo>
                  <a:lnTo>
                    <a:pt x="1855" y="46"/>
                  </a:lnTo>
                  <a:cubicBezTo>
                    <a:pt x="1867" y="46"/>
                    <a:pt x="1877" y="34"/>
                    <a:pt x="1877" y="22"/>
                  </a:cubicBezTo>
                  <a:cubicBezTo>
                    <a:pt x="1877" y="10"/>
                    <a:pt x="1867"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7060386" y="2041860"/>
              <a:ext cx="292796" cy="6042"/>
            </a:xfrm>
            <a:custGeom>
              <a:avLst/>
              <a:gdLst/>
              <a:ahLst/>
              <a:cxnLst/>
              <a:rect l="l" t="t" r="r" b="b"/>
              <a:pathLst>
                <a:path w="2229" h="46" extrusionOk="0">
                  <a:moveTo>
                    <a:pt x="21" y="1"/>
                  </a:moveTo>
                  <a:cubicBezTo>
                    <a:pt x="10" y="1"/>
                    <a:pt x="0" y="10"/>
                    <a:pt x="0" y="24"/>
                  </a:cubicBezTo>
                  <a:cubicBezTo>
                    <a:pt x="0" y="36"/>
                    <a:pt x="10" y="46"/>
                    <a:pt x="21" y="46"/>
                  </a:cubicBezTo>
                  <a:lnTo>
                    <a:pt x="2207" y="46"/>
                  </a:lnTo>
                  <a:cubicBezTo>
                    <a:pt x="2219" y="46"/>
                    <a:pt x="2229" y="36"/>
                    <a:pt x="2229" y="24"/>
                  </a:cubicBezTo>
                  <a:cubicBezTo>
                    <a:pt x="2229" y="10"/>
                    <a:pt x="2219" y="1"/>
                    <a:pt x="2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6150191" y="2041860"/>
              <a:ext cx="805221" cy="6042"/>
            </a:xfrm>
            <a:custGeom>
              <a:avLst/>
              <a:gdLst/>
              <a:ahLst/>
              <a:cxnLst/>
              <a:rect l="l" t="t" r="r" b="b"/>
              <a:pathLst>
                <a:path w="6130" h="46" extrusionOk="0">
                  <a:moveTo>
                    <a:pt x="22" y="1"/>
                  </a:moveTo>
                  <a:cubicBezTo>
                    <a:pt x="10" y="1"/>
                    <a:pt x="1" y="10"/>
                    <a:pt x="1" y="24"/>
                  </a:cubicBezTo>
                  <a:cubicBezTo>
                    <a:pt x="1" y="36"/>
                    <a:pt x="10" y="46"/>
                    <a:pt x="22" y="46"/>
                  </a:cubicBezTo>
                  <a:lnTo>
                    <a:pt x="6108" y="46"/>
                  </a:lnTo>
                  <a:cubicBezTo>
                    <a:pt x="6120" y="46"/>
                    <a:pt x="6129" y="36"/>
                    <a:pt x="6129" y="24"/>
                  </a:cubicBezTo>
                  <a:cubicBezTo>
                    <a:pt x="6129" y="10"/>
                    <a:pt x="6120" y="1"/>
                    <a:pt x="6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6150191" y="2141299"/>
              <a:ext cx="622240" cy="5780"/>
            </a:xfrm>
            <a:custGeom>
              <a:avLst/>
              <a:gdLst/>
              <a:ahLst/>
              <a:cxnLst/>
              <a:rect l="l" t="t" r="r" b="b"/>
              <a:pathLst>
                <a:path w="4737" h="44" extrusionOk="0">
                  <a:moveTo>
                    <a:pt x="22" y="1"/>
                  </a:moveTo>
                  <a:cubicBezTo>
                    <a:pt x="10" y="1"/>
                    <a:pt x="1" y="10"/>
                    <a:pt x="1" y="22"/>
                  </a:cubicBezTo>
                  <a:cubicBezTo>
                    <a:pt x="1" y="34"/>
                    <a:pt x="10" y="44"/>
                    <a:pt x="22" y="44"/>
                  </a:cubicBezTo>
                  <a:lnTo>
                    <a:pt x="4712" y="44"/>
                  </a:lnTo>
                  <a:cubicBezTo>
                    <a:pt x="4724" y="44"/>
                    <a:pt x="4736" y="34"/>
                    <a:pt x="4736" y="22"/>
                  </a:cubicBezTo>
                  <a:cubicBezTo>
                    <a:pt x="4736" y="10"/>
                    <a:pt x="4724" y="1"/>
                    <a:pt x="4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6422895" y="2767751"/>
              <a:ext cx="1202972" cy="6042"/>
            </a:xfrm>
            <a:custGeom>
              <a:avLst/>
              <a:gdLst/>
              <a:ahLst/>
              <a:cxnLst/>
              <a:rect l="l" t="t" r="r" b="b"/>
              <a:pathLst>
                <a:path w="9158" h="46" extrusionOk="0">
                  <a:moveTo>
                    <a:pt x="22" y="1"/>
                  </a:moveTo>
                  <a:cubicBezTo>
                    <a:pt x="10" y="1"/>
                    <a:pt x="1" y="10"/>
                    <a:pt x="1" y="22"/>
                  </a:cubicBezTo>
                  <a:cubicBezTo>
                    <a:pt x="1" y="34"/>
                    <a:pt x="10" y="46"/>
                    <a:pt x="22" y="46"/>
                  </a:cubicBezTo>
                  <a:lnTo>
                    <a:pt x="9136" y="46"/>
                  </a:lnTo>
                  <a:cubicBezTo>
                    <a:pt x="9148" y="46"/>
                    <a:pt x="9158" y="34"/>
                    <a:pt x="9158" y="22"/>
                  </a:cubicBezTo>
                  <a:cubicBezTo>
                    <a:pt x="9158" y="10"/>
                    <a:pt x="9148" y="1"/>
                    <a:pt x="9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6958057" y="2866927"/>
              <a:ext cx="667822" cy="6042"/>
            </a:xfrm>
            <a:custGeom>
              <a:avLst/>
              <a:gdLst/>
              <a:ahLst/>
              <a:cxnLst/>
              <a:rect l="l" t="t" r="r" b="b"/>
              <a:pathLst>
                <a:path w="5084" h="46" extrusionOk="0">
                  <a:moveTo>
                    <a:pt x="24" y="0"/>
                  </a:moveTo>
                  <a:cubicBezTo>
                    <a:pt x="12" y="0"/>
                    <a:pt x="0" y="10"/>
                    <a:pt x="0" y="24"/>
                  </a:cubicBezTo>
                  <a:cubicBezTo>
                    <a:pt x="0" y="36"/>
                    <a:pt x="12" y="46"/>
                    <a:pt x="24" y="46"/>
                  </a:cubicBezTo>
                  <a:lnTo>
                    <a:pt x="5062" y="46"/>
                  </a:lnTo>
                  <a:cubicBezTo>
                    <a:pt x="5074" y="46"/>
                    <a:pt x="5084" y="36"/>
                    <a:pt x="5084" y="24"/>
                  </a:cubicBezTo>
                  <a:cubicBezTo>
                    <a:pt x="5084" y="10"/>
                    <a:pt x="5074" y="0"/>
                    <a:pt x="5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6422895" y="2866927"/>
              <a:ext cx="450556" cy="6042"/>
            </a:xfrm>
            <a:custGeom>
              <a:avLst/>
              <a:gdLst/>
              <a:ahLst/>
              <a:cxnLst/>
              <a:rect l="l" t="t" r="r" b="b"/>
              <a:pathLst>
                <a:path w="3430" h="46" extrusionOk="0">
                  <a:moveTo>
                    <a:pt x="22" y="0"/>
                  </a:moveTo>
                  <a:cubicBezTo>
                    <a:pt x="10" y="0"/>
                    <a:pt x="1" y="10"/>
                    <a:pt x="1" y="24"/>
                  </a:cubicBezTo>
                  <a:cubicBezTo>
                    <a:pt x="1" y="36"/>
                    <a:pt x="10" y="46"/>
                    <a:pt x="22" y="46"/>
                  </a:cubicBezTo>
                  <a:lnTo>
                    <a:pt x="3405" y="46"/>
                  </a:lnTo>
                  <a:cubicBezTo>
                    <a:pt x="3417" y="46"/>
                    <a:pt x="3429" y="36"/>
                    <a:pt x="3429" y="24"/>
                  </a:cubicBezTo>
                  <a:cubicBezTo>
                    <a:pt x="3429" y="10"/>
                    <a:pt x="3417" y="0"/>
                    <a:pt x="3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7401529" y="2966366"/>
              <a:ext cx="224359" cy="5780"/>
            </a:xfrm>
            <a:custGeom>
              <a:avLst/>
              <a:gdLst/>
              <a:ahLst/>
              <a:cxnLst/>
              <a:rect l="l" t="t" r="r" b="b"/>
              <a:pathLst>
                <a:path w="1708" h="44" extrusionOk="0">
                  <a:moveTo>
                    <a:pt x="22" y="1"/>
                  </a:moveTo>
                  <a:cubicBezTo>
                    <a:pt x="10" y="1"/>
                    <a:pt x="1" y="10"/>
                    <a:pt x="1" y="22"/>
                  </a:cubicBezTo>
                  <a:cubicBezTo>
                    <a:pt x="1" y="34"/>
                    <a:pt x="10" y="43"/>
                    <a:pt x="22" y="43"/>
                  </a:cubicBezTo>
                  <a:lnTo>
                    <a:pt x="1686" y="43"/>
                  </a:lnTo>
                  <a:cubicBezTo>
                    <a:pt x="1698" y="43"/>
                    <a:pt x="1708" y="34"/>
                    <a:pt x="1708" y="22"/>
                  </a:cubicBezTo>
                  <a:cubicBezTo>
                    <a:pt x="1708" y="10"/>
                    <a:pt x="1698" y="1"/>
                    <a:pt x="1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6422895" y="2966366"/>
              <a:ext cx="873659" cy="5780"/>
            </a:xfrm>
            <a:custGeom>
              <a:avLst/>
              <a:gdLst/>
              <a:ahLst/>
              <a:cxnLst/>
              <a:rect l="l" t="t" r="r" b="b"/>
              <a:pathLst>
                <a:path w="6651" h="44" extrusionOk="0">
                  <a:moveTo>
                    <a:pt x="22" y="1"/>
                  </a:moveTo>
                  <a:cubicBezTo>
                    <a:pt x="10" y="1"/>
                    <a:pt x="1" y="10"/>
                    <a:pt x="1" y="22"/>
                  </a:cubicBezTo>
                  <a:cubicBezTo>
                    <a:pt x="1" y="34"/>
                    <a:pt x="10" y="43"/>
                    <a:pt x="22" y="43"/>
                  </a:cubicBezTo>
                  <a:lnTo>
                    <a:pt x="6629" y="43"/>
                  </a:lnTo>
                  <a:cubicBezTo>
                    <a:pt x="6641" y="43"/>
                    <a:pt x="6651" y="34"/>
                    <a:pt x="6651" y="22"/>
                  </a:cubicBezTo>
                  <a:cubicBezTo>
                    <a:pt x="6651" y="10"/>
                    <a:pt x="6641" y="1"/>
                    <a:pt x="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6422895" y="3065542"/>
              <a:ext cx="756356" cy="6042"/>
            </a:xfrm>
            <a:custGeom>
              <a:avLst/>
              <a:gdLst/>
              <a:ahLst/>
              <a:cxnLst/>
              <a:rect l="l" t="t" r="r" b="b"/>
              <a:pathLst>
                <a:path w="5758" h="46" extrusionOk="0">
                  <a:moveTo>
                    <a:pt x="22" y="0"/>
                  </a:moveTo>
                  <a:cubicBezTo>
                    <a:pt x="10" y="0"/>
                    <a:pt x="1" y="10"/>
                    <a:pt x="1" y="22"/>
                  </a:cubicBezTo>
                  <a:cubicBezTo>
                    <a:pt x="1" y="34"/>
                    <a:pt x="10" y="46"/>
                    <a:pt x="22" y="46"/>
                  </a:cubicBezTo>
                  <a:lnTo>
                    <a:pt x="5734" y="46"/>
                  </a:lnTo>
                  <a:cubicBezTo>
                    <a:pt x="5746" y="46"/>
                    <a:pt x="5758" y="34"/>
                    <a:pt x="5758" y="22"/>
                  </a:cubicBezTo>
                  <a:cubicBezTo>
                    <a:pt x="5758" y="10"/>
                    <a:pt x="5746" y="0"/>
                    <a:pt x="5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6558327" y="1014500"/>
              <a:ext cx="1335643" cy="328788"/>
            </a:xfrm>
            <a:custGeom>
              <a:avLst/>
              <a:gdLst/>
              <a:ahLst/>
              <a:cxnLst/>
              <a:rect l="l" t="t" r="r" b="b"/>
              <a:pathLst>
                <a:path w="10168" h="2503" extrusionOk="0">
                  <a:moveTo>
                    <a:pt x="1" y="1"/>
                  </a:moveTo>
                  <a:cubicBezTo>
                    <a:pt x="110" y="1117"/>
                    <a:pt x="1051" y="1989"/>
                    <a:pt x="2196" y="1989"/>
                  </a:cubicBezTo>
                  <a:lnTo>
                    <a:pt x="8198" y="1989"/>
                  </a:lnTo>
                  <a:lnTo>
                    <a:pt x="8596" y="2503"/>
                  </a:lnTo>
                  <a:lnTo>
                    <a:pt x="8991" y="1989"/>
                  </a:lnTo>
                  <a:lnTo>
                    <a:pt x="9293" y="1989"/>
                  </a:lnTo>
                  <a:cubicBezTo>
                    <a:pt x="9605" y="1989"/>
                    <a:pt x="9898" y="1924"/>
                    <a:pt x="10167" y="1810"/>
                  </a:cubicBezTo>
                  <a:lnTo>
                    <a:pt x="10167" y="1"/>
                  </a:lnTo>
                  <a:lnTo>
                    <a:pt x="1" y="1"/>
                  </a:ln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5991376" y="1705712"/>
              <a:ext cx="1544370" cy="646542"/>
            </a:xfrm>
            <a:custGeom>
              <a:avLst/>
              <a:gdLst/>
              <a:ahLst/>
              <a:cxnLst/>
              <a:rect l="l" t="t" r="r" b="b"/>
              <a:pathLst>
                <a:path w="11757" h="4922" extrusionOk="0">
                  <a:moveTo>
                    <a:pt x="9552" y="0"/>
                  </a:moveTo>
                  <a:lnTo>
                    <a:pt x="2205" y="0"/>
                  </a:lnTo>
                  <a:cubicBezTo>
                    <a:pt x="988" y="0"/>
                    <a:pt x="0" y="988"/>
                    <a:pt x="0" y="2205"/>
                  </a:cubicBezTo>
                  <a:lnTo>
                    <a:pt x="0" y="2205"/>
                  </a:lnTo>
                  <a:cubicBezTo>
                    <a:pt x="0" y="3422"/>
                    <a:pt x="988" y="4410"/>
                    <a:pt x="2205" y="4410"/>
                  </a:cubicBezTo>
                  <a:lnTo>
                    <a:pt x="2838" y="4410"/>
                  </a:lnTo>
                  <a:lnTo>
                    <a:pt x="3236" y="4922"/>
                  </a:lnTo>
                  <a:lnTo>
                    <a:pt x="3631" y="4410"/>
                  </a:lnTo>
                  <a:lnTo>
                    <a:pt x="9552" y="4410"/>
                  </a:lnTo>
                  <a:cubicBezTo>
                    <a:pt x="10769" y="4410"/>
                    <a:pt x="11757" y="3422"/>
                    <a:pt x="11757" y="2205"/>
                  </a:cubicBezTo>
                  <a:lnTo>
                    <a:pt x="11757" y="2205"/>
                  </a:lnTo>
                  <a:cubicBezTo>
                    <a:pt x="11757" y="988"/>
                    <a:pt x="10769" y="0"/>
                    <a:pt x="9552" y="0"/>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6264080" y="2629824"/>
              <a:ext cx="1544107" cy="646542"/>
            </a:xfrm>
            <a:custGeom>
              <a:avLst/>
              <a:gdLst/>
              <a:ahLst/>
              <a:cxnLst/>
              <a:rect l="l" t="t" r="r" b="b"/>
              <a:pathLst>
                <a:path w="11755" h="4922" extrusionOk="0">
                  <a:moveTo>
                    <a:pt x="2205" y="1"/>
                  </a:moveTo>
                  <a:lnTo>
                    <a:pt x="9552" y="1"/>
                  </a:lnTo>
                  <a:cubicBezTo>
                    <a:pt x="10769" y="1"/>
                    <a:pt x="11755" y="989"/>
                    <a:pt x="11755" y="2205"/>
                  </a:cubicBezTo>
                  <a:lnTo>
                    <a:pt x="11755" y="2205"/>
                  </a:lnTo>
                  <a:cubicBezTo>
                    <a:pt x="11755" y="3424"/>
                    <a:pt x="10769" y="4410"/>
                    <a:pt x="9552" y="4410"/>
                  </a:cubicBezTo>
                  <a:lnTo>
                    <a:pt x="8919" y="4410"/>
                  </a:lnTo>
                  <a:lnTo>
                    <a:pt x="8521" y="4922"/>
                  </a:lnTo>
                  <a:lnTo>
                    <a:pt x="8124" y="4410"/>
                  </a:lnTo>
                  <a:lnTo>
                    <a:pt x="2205" y="4410"/>
                  </a:lnTo>
                  <a:cubicBezTo>
                    <a:pt x="988" y="4410"/>
                    <a:pt x="0" y="3424"/>
                    <a:pt x="0" y="2205"/>
                  </a:cubicBezTo>
                  <a:lnTo>
                    <a:pt x="0" y="2205"/>
                  </a:lnTo>
                  <a:cubicBezTo>
                    <a:pt x="0" y="989"/>
                    <a:pt x="988" y="1"/>
                    <a:pt x="2205" y="1"/>
                  </a:cubicBezTo>
                  <a:close/>
                </a:path>
              </a:pathLst>
            </a:custGeom>
            <a:solidFill>
              <a:srgbClr val="6350C7">
                <a:alpha val="18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51"/>
          <p:cNvGrpSpPr/>
          <p:nvPr/>
        </p:nvGrpSpPr>
        <p:grpSpPr>
          <a:xfrm>
            <a:off x="5886700" y="1241863"/>
            <a:ext cx="2219237" cy="3302877"/>
            <a:chOff x="6201163" y="1314900"/>
            <a:chExt cx="2219237" cy="3302877"/>
          </a:xfrm>
        </p:grpSpPr>
        <p:grpSp>
          <p:nvGrpSpPr>
            <p:cNvPr id="1613" name="Google Shape;1613;p51"/>
            <p:cNvGrpSpPr/>
            <p:nvPr/>
          </p:nvGrpSpPr>
          <p:grpSpPr>
            <a:xfrm>
              <a:off x="6201163" y="4608500"/>
              <a:ext cx="2219237" cy="0"/>
              <a:chOff x="6201163" y="4608500"/>
              <a:chExt cx="2219237" cy="0"/>
            </a:xfrm>
          </p:grpSpPr>
          <p:cxnSp>
            <p:nvCxnSpPr>
              <p:cNvPr id="1614" name="Google Shape;1614;p51"/>
              <p:cNvCxnSpPr/>
              <p:nvPr/>
            </p:nvCxnSpPr>
            <p:spPr>
              <a:xfrm rot="10800000">
                <a:off x="6633300" y="4608500"/>
                <a:ext cx="1787100" cy="0"/>
              </a:xfrm>
              <a:prstGeom prst="straightConnector1">
                <a:avLst/>
              </a:prstGeom>
              <a:noFill/>
              <a:ln w="9525" cap="flat" cmpd="sng">
                <a:solidFill>
                  <a:schemeClr val="dk1"/>
                </a:solidFill>
                <a:prstDash val="solid"/>
                <a:round/>
                <a:headEnd type="none" w="med" len="med"/>
                <a:tailEnd type="none" w="med" len="med"/>
              </a:ln>
            </p:spPr>
          </p:cxnSp>
          <p:cxnSp>
            <p:nvCxnSpPr>
              <p:cNvPr id="1615" name="Google Shape;1615;p51"/>
              <p:cNvCxnSpPr/>
              <p:nvPr/>
            </p:nvCxnSpPr>
            <p:spPr>
              <a:xfrm rot="10800000">
                <a:off x="6201163" y="4608500"/>
                <a:ext cx="344700" cy="0"/>
              </a:xfrm>
              <a:prstGeom prst="straightConnector1">
                <a:avLst/>
              </a:prstGeom>
              <a:noFill/>
              <a:ln w="9525" cap="flat" cmpd="sng">
                <a:solidFill>
                  <a:schemeClr val="dk1"/>
                </a:solidFill>
                <a:prstDash val="solid"/>
                <a:round/>
                <a:headEnd type="none" w="med" len="med"/>
                <a:tailEnd type="none" w="med" len="med"/>
              </a:ln>
            </p:spPr>
          </p:cxnSp>
        </p:grpSp>
        <p:pic>
          <p:nvPicPr>
            <p:cNvPr id="1616" name="Google Shape;1616;p51"/>
            <p:cNvPicPr preferRelativeResize="0"/>
            <p:nvPr/>
          </p:nvPicPr>
          <p:blipFill rotWithShape="1">
            <a:blip r:embed="rId3">
              <a:alphaModFix/>
            </a:blip>
            <a:srcRect l="9"/>
            <a:stretch/>
          </p:blipFill>
          <p:spPr>
            <a:xfrm>
              <a:off x="6796625" y="1314900"/>
              <a:ext cx="1345475" cy="3302877"/>
            </a:xfrm>
            <a:prstGeom prst="rect">
              <a:avLst/>
            </a:prstGeom>
            <a:noFill/>
            <a:ln>
              <a:noFill/>
            </a:ln>
          </p:spPr>
        </p:pic>
      </p:grpSp>
      <p:grpSp>
        <p:nvGrpSpPr>
          <p:cNvPr id="1617" name="Google Shape;1617;p51"/>
          <p:cNvGrpSpPr/>
          <p:nvPr/>
        </p:nvGrpSpPr>
        <p:grpSpPr>
          <a:xfrm>
            <a:off x="7582156" y="890613"/>
            <a:ext cx="932594" cy="383416"/>
            <a:chOff x="5351206" y="963375"/>
            <a:chExt cx="932594" cy="383416"/>
          </a:xfrm>
        </p:grpSpPr>
        <p:sp>
          <p:nvSpPr>
            <p:cNvPr id="1618" name="Google Shape;1618;p51"/>
            <p:cNvSpPr/>
            <p:nvPr/>
          </p:nvSpPr>
          <p:spPr>
            <a:xfrm flipH="1">
              <a:off x="5351206" y="963375"/>
              <a:ext cx="932594" cy="383416"/>
            </a:xfrm>
            <a:custGeom>
              <a:avLst/>
              <a:gdLst/>
              <a:ahLst/>
              <a:cxnLst/>
              <a:rect l="l" t="t" r="r" b="b"/>
              <a:pathLst>
                <a:path w="8922" h="3668" extrusionOk="0">
                  <a:moveTo>
                    <a:pt x="7281" y="1"/>
                  </a:moveTo>
                  <a:lnTo>
                    <a:pt x="1640" y="1"/>
                  </a:lnTo>
                  <a:cubicBezTo>
                    <a:pt x="733" y="1"/>
                    <a:pt x="0" y="737"/>
                    <a:pt x="0" y="1644"/>
                  </a:cubicBezTo>
                  <a:lnTo>
                    <a:pt x="0" y="1644"/>
                  </a:lnTo>
                  <a:cubicBezTo>
                    <a:pt x="0" y="2551"/>
                    <a:pt x="733" y="3284"/>
                    <a:pt x="1640" y="3284"/>
                  </a:cubicBezTo>
                  <a:lnTo>
                    <a:pt x="2112" y="3284"/>
                  </a:lnTo>
                  <a:lnTo>
                    <a:pt x="2407" y="3668"/>
                  </a:lnTo>
                  <a:lnTo>
                    <a:pt x="2702" y="3284"/>
                  </a:lnTo>
                  <a:lnTo>
                    <a:pt x="7281" y="3284"/>
                  </a:lnTo>
                  <a:cubicBezTo>
                    <a:pt x="8188" y="3284"/>
                    <a:pt x="8921" y="2548"/>
                    <a:pt x="8921" y="1644"/>
                  </a:cubicBezTo>
                  <a:lnTo>
                    <a:pt x="8921" y="1644"/>
                  </a:lnTo>
                  <a:cubicBezTo>
                    <a:pt x="8921" y="737"/>
                    <a:pt x="8188" y="1"/>
                    <a:pt x="7281"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flipH="1">
              <a:off x="5979834" y="1046790"/>
              <a:ext cx="203933" cy="168502"/>
            </a:xfrm>
            <a:custGeom>
              <a:avLst/>
              <a:gdLst/>
              <a:ahLst/>
              <a:cxnLst/>
              <a:rect l="l" t="t" r="r" b="b"/>
              <a:pathLst>
                <a:path w="1951" h="1612" extrusionOk="0">
                  <a:moveTo>
                    <a:pt x="522" y="0"/>
                  </a:moveTo>
                  <a:cubicBezTo>
                    <a:pt x="493" y="0"/>
                    <a:pt x="463" y="3"/>
                    <a:pt x="433" y="8"/>
                  </a:cubicBezTo>
                  <a:cubicBezTo>
                    <a:pt x="226" y="43"/>
                    <a:pt x="60" y="212"/>
                    <a:pt x="26" y="422"/>
                  </a:cubicBezTo>
                  <a:cubicBezTo>
                    <a:pt x="0" y="591"/>
                    <a:pt x="60" y="748"/>
                    <a:pt x="167" y="858"/>
                  </a:cubicBezTo>
                  <a:lnTo>
                    <a:pt x="883" y="1572"/>
                  </a:lnTo>
                  <a:cubicBezTo>
                    <a:pt x="908" y="1598"/>
                    <a:pt x="941" y="1611"/>
                    <a:pt x="974" y="1611"/>
                  </a:cubicBezTo>
                  <a:cubicBezTo>
                    <a:pt x="1007" y="1611"/>
                    <a:pt x="1041" y="1598"/>
                    <a:pt x="1067" y="1572"/>
                  </a:cubicBezTo>
                  <a:lnTo>
                    <a:pt x="1781" y="858"/>
                  </a:lnTo>
                  <a:cubicBezTo>
                    <a:pt x="1891" y="748"/>
                    <a:pt x="1950" y="591"/>
                    <a:pt x="1921" y="422"/>
                  </a:cubicBezTo>
                  <a:cubicBezTo>
                    <a:pt x="1891" y="212"/>
                    <a:pt x="1721" y="43"/>
                    <a:pt x="1514" y="8"/>
                  </a:cubicBezTo>
                  <a:cubicBezTo>
                    <a:pt x="1485" y="3"/>
                    <a:pt x="1455" y="0"/>
                    <a:pt x="1426" y="0"/>
                  </a:cubicBezTo>
                  <a:cubicBezTo>
                    <a:pt x="1227" y="0"/>
                    <a:pt x="1055" y="118"/>
                    <a:pt x="974" y="286"/>
                  </a:cubicBezTo>
                  <a:cubicBezTo>
                    <a:pt x="893" y="118"/>
                    <a:pt x="723" y="0"/>
                    <a:pt x="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flipH="1">
              <a:off x="5715589" y="1046790"/>
              <a:ext cx="203933" cy="168502"/>
            </a:xfrm>
            <a:custGeom>
              <a:avLst/>
              <a:gdLst/>
              <a:ahLst/>
              <a:cxnLst/>
              <a:rect l="l" t="t" r="r" b="b"/>
              <a:pathLst>
                <a:path w="1951" h="1612" extrusionOk="0">
                  <a:moveTo>
                    <a:pt x="524" y="0"/>
                  </a:moveTo>
                  <a:cubicBezTo>
                    <a:pt x="495" y="0"/>
                    <a:pt x="466" y="3"/>
                    <a:pt x="436" y="8"/>
                  </a:cubicBezTo>
                  <a:cubicBezTo>
                    <a:pt x="229" y="43"/>
                    <a:pt x="60" y="212"/>
                    <a:pt x="27" y="422"/>
                  </a:cubicBezTo>
                  <a:cubicBezTo>
                    <a:pt x="1" y="591"/>
                    <a:pt x="60" y="748"/>
                    <a:pt x="170" y="858"/>
                  </a:cubicBezTo>
                  <a:lnTo>
                    <a:pt x="884" y="1572"/>
                  </a:lnTo>
                  <a:cubicBezTo>
                    <a:pt x="909" y="1598"/>
                    <a:pt x="942" y="1611"/>
                    <a:pt x="976" y="1611"/>
                  </a:cubicBezTo>
                  <a:cubicBezTo>
                    <a:pt x="1009" y="1611"/>
                    <a:pt x="1042" y="1598"/>
                    <a:pt x="1067" y="1572"/>
                  </a:cubicBezTo>
                  <a:lnTo>
                    <a:pt x="1784" y="858"/>
                  </a:lnTo>
                  <a:cubicBezTo>
                    <a:pt x="1891" y="748"/>
                    <a:pt x="1951" y="591"/>
                    <a:pt x="1924" y="422"/>
                  </a:cubicBezTo>
                  <a:cubicBezTo>
                    <a:pt x="1891" y="212"/>
                    <a:pt x="1722" y="43"/>
                    <a:pt x="1515" y="8"/>
                  </a:cubicBezTo>
                  <a:cubicBezTo>
                    <a:pt x="1485" y="3"/>
                    <a:pt x="1456" y="0"/>
                    <a:pt x="1427" y="0"/>
                  </a:cubicBezTo>
                  <a:cubicBezTo>
                    <a:pt x="1228" y="0"/>
                    <a:pt x="1056" y="118"/>
                    <a:pt x="977" y="286"/>
                  </a:cubicBezTo>
                  <a:cubicBezTo>
                    <a:pt x="896" y="118"/>
                    <a:pt x="724"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flipH="1">
              <a:off x="5451239" y="1046790"/>
              <a:ext cx="203933" cy="168502"/>
            </a:xfrm>
            <a:custGeom>
              <a:avLst/>
              <a:gdLst/>
              <a:ahLst/>
              <a:cxnLst/>
              <a:rect l="l" t="t" r="r" b="b"/>
              <a:pathLst>
                <a:path w="1951" h="1612" extrusionOk="0">
                  <a:moveTo>
                    <a:pt x="524" y="0"/>
                  </a:moveTo>
                  <a:cubicBezTo>
                    <a:pt x="495" y="0"/>
                    <a:pt x="466" y="3"/>
                    <a:pt x="436" y="8"/>
                  </a:cubicBezTo>
                  <a:cubicBezTo>
                    <a:pt x="229" y="43"/>
                    <a:pt x="60" y="212"/>
                    <a:pt x="29" y="422"/>
                  </a:cubicBezTo>
                  <a:cubicBezTo>
                    <a:pt x="0" y="591"/>
                    <a:pt x="60" y="748"/>
                    <a:pt x="169" y="858"/>
                  </a:cubicBezTo>
                  <a:lnTo>
                    <a:pt x="883" y="1572"/>
                  </a:lnTo>
                  <a:cubicBezTo>
                    <a:pt x="910" y="1598"/>
                    <a:pt x="943" y="1611"/>
                    <a:pt x="976" y="1611"/>
                  </a:cubicBezTo>
                  <a:cubicBezTo>
                    <a:pt x="1009" y="1611"/>
                    <a:pt x="1042" y="1598"/>
                    <a:pt x="1067" y="1572"/>
                  </a:cubicBezTo>
                  <a:lnTo>
                    <a:pt x="1783" y="858"/>
                  </a:lnTo>
                  <a:cubicBezTo>
                    <a:pt x="1890" y="748"/>
                    <a:pt x="1950" y="591"/>
                    <a:pt x="1924" y="422"/>
                  </a:cubicBezTo>
                  <a:cubicBezTo>
                    <a:pt x="1890" y="212"/>
                    <a:pt x="1724" y="43"/>
                    <a:pt x="1517" y="8"/>
                  </a:cubicBezTo>
                  <a:cubicBezTo>
                    <a:pt x="1487" y="3"/>
                    <a:pt x="1457" y="0"/>
                    <a:pt x="1428" y="0"/>
                  </a:cubicBezTo>
                  <a:cubicBezTo>
                    <a:pt x="1228" y="0"/>
                    <a:pt x="1057" y="118"/>
                    <a:pt x="976" y="286"/>
                  </a:cubicBezTo>
                  <a:cubicBezTo>
                    <a:pt x="895" y="118"/>
                    <a:pt x="72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51"/>
          <p:cNvGrpSpPr/>
          <p:nvPr/>
        </p:nvGrpSpPr>
        <p:grpSpPr>
          <a:xfrm>
            <a:off x="5500306" y="1314899"/>
            <a:ext cx="561575" cy="466262"/>
            <a:chOff x="6124800" y="2516625"/>
            <a:chExt cx="493216" cy="409505"/>
          </a:xfrm>
        </p:grpSpPr>
        <p:sp>
          <p:nvSpPr>
            <p:cNvPr id="1623" name="Google Shape;1623;p51"/>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1"/>
          <p:cNvGrpSpPr/>
          <p:nvPr/>
        </p:nvGrpSpPr>
        <p:grpSpPr>
          <a:xfrm>
            <a:off x="4699536" y="2330007"/>
            <a:ext cx="469856" cy="483503"/>
            <a:chOff x="8229933" y="1142025"/>
            <a:chExt cx="397947" cy="409505"/>
          </a:xfrm>
        </p:grpSpPr>
        <p:sp>
          <p:nvSpPr>
            <p:cNvPr id="1626" name="Google Shape;1626;p51"/>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1"/>
          <p:cNvGrpSpPr/>
          <p:nvPr/>
        </p:nvGrpSpPr>
        <p:grpSpPr>
          <a:xfrm>
            <a:off x="5257238" y="3219976"/>
            <a:ext cx="561569" cy="565892"/>
            <a:chOff x="4924338" y="3716226"/>
            <a:chExt cx="561569" cy="565892"/>
          </a:xfrm>
        </p:grpSpPr>
        <p:sp>
          <p:nvSpPr>
            <p:cNvPr id="1630" name="Google Shape;1630;p51"/>
            <p:cNvSpPr/>
            <p:nvPr/>
          </p:nvSpPr>
          <p:spPr>
            <a:xfrm>
              <a:off x="4924338" y="3716226"/>
              <a:ext cx="561569" cy="565892"/>
            </a:xfrm>
            <a:custGeom>
              <a:avLst/>
              <a:gdLst/>
              <a:ahLst/>
              <a:cxnLst/>
              <a:rect l="l" t="t" r="r" b="b"/>
              <a:pathLst>
                <a:path w="6494" h="6544" extrusionOk="0">
                  <a:moveTo>
                    <a:pt x="6069" y="2515"/>
                  </a:moveTo>
                  <a:cubicBezTo>
                    <a:pt x="6493" y="4091"/>
                    <a:pt x="5569" y="5707"/>
                    <a:pt x="4012" y="6124"/>
                  </a:cubicBezTo>
                  <a:cubicBezTo>
                    <a:pt x="2453" y="6543"/>
                    <a:pt x="846" y="5605"/>
                    <a:pt x="422" y="4029"/>
                  </a:cubicBezTo>
                  <a:cubicBezTo>
                    <a:pt x="0" y="2453"/>
                    <a:pt x="922" y="836"/>
                    <a:pt x="2481" y="419"/>
                  </a:cubicBezTo>
                  <a:cubicBezTo>
                    <a:pt x="4041" y="0"/>
                    <a:pt x="5648" y="938"/>
                    <a:pt x="6069" y="25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5013494" y="4013789"/>
              <a:ext cx="40038" cy="36665"/>
            </a:xfrm>
            <a:custGeom>
              <a:avLst/>
              <a:gdLst/>
              <a:ahLst/>
              <a:cxnLst/>
              <a:rect l="l" t="t" r="r" b="b"/>
              <a:pathLst>
                <a:path w="463" h="424" extrusionOk="0">
                  <a:moveTo>
                    <a:pt x="229" y="0"/>
                  </a:moveTo>
                  <a:cubicBezTo>
                    <a:pt x="212" y="0"/>
                    <a:pt x="194" y="2"/>
                    <a:pt x="177" y="7"/>
                  </a:cubicBezTo>
                  <a:cubicBezTo>
                    <a:pt x="65" y="38"/>
                    <a:pt x="0" y="152"/>
                    <a:pt x="29" y="266"/>
                  </a:cubicBezTo>
                  <a:cubicBezTo>
                    <a:pt x="55" y="361"/>
                    <a:pt x="140" y="423"/>
                    <a:pt x="234" y="423"/>
                  </a:cubicBezTo>
                  <a:cubicBezTo>
                    <a:pt x="251" y="423"/>
                    <a:pt x="269" y="421"/>
                    <a:pt x="286" y="416"/>
                  </a:cubicBezTo>
                  <a:cubicBezTo>
                    <a:pt x="398" y="385"/>
                    <a:pt x="462" y="271"/>
                    <a:pt x="434" y="157"/>
                  </a:cubicBezTo>
                  <a:cubicBezTo>
                    <a:pt x="408" y="63"/>
                    <a:pt x="322"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5347032" y="3924373"/>
              <a:ext cx="40211" cy="36579"/>
            </a:xfrm>
            <a:custGeom>
              <a:avLst/>
              <a:gdLst/>
              <a:ahLst/>
              <a:cxnLst/>
              <a:rect l="l" t="t" r="r" b="b"/>
              <a:pathLst>
                <a:path w="465" h="423" extrusionOk="0">
                  <a:moveTo>
                    <a:pt x="232" y="0"/>
                  </a:moveTo>
                  <a:cubicBezTo>
                    <a:pt x="214" y="0"/>
                    <a:pt x="195" y="3"/>
                    <a:pt x="177" y="8"/>
                  </a:cubicBezTo>
                  <a:cubicBezTo>
                    <a:pt x="65" y="36"/>
                    <a:pt x="0" y="153"/>
                    <a:pt x="29" y="265"/>
                  </a:cubicBezTo>
                  <a:cubicBezTo>
                    <a:pt x="55" y="360"/>
                    <a:pt x="139" y="422"/>
                    <a:pt x="231" y="422"/>
                  </a:cubicBezTo>
                  <a:cubicBezTo>
                    <a:pt x="249" y="422"/>
                    <a:pt x="268" y="420"/>
                    <a:pt x="286" y="415"/>
                  </a:cubicBezTo>
                  <a:cubicBezTo>
                    <a:pt x="398" y="386"/>
                    <a:pt x="465" y="270"/>
                    <a:pt x="434" y="158"/>
                  </a:cubicBezTo>
                  <a:cubicBezTo>
                    <a:pt x="408" y="62"/>
                    <a:pt x="324"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5046442" y="3978334"/>
              <a:ext cx="360947" cy="239882"/>
            </a:xfrm>
            <a:custGeom>
              <a:avLst/>
              <a:gdLst/>
              <a:ahLst/>
              <a:cxnLst/>
              <a:rect l="l" t="t" r="r" b="b"/>
              <a:pathLst>
                <a:path w="4174" h="2774" extrusionOk="0">
                  <a:moveTo>
                    <a:pt x="3884" y="0"/>
                  </a:moveTo>
                  <a:cubicBezTo>
                    <a:pt x="4174" y="1084"/>
                    <a:pt x="3541" y="2198"/>
                    <a:pt x="2469" y="2486"/>
                  </a:cubicBezTo>
                  <a:cubicBezTo>
                    <a:pt x="1395" y="2774"/>
                    <a:pt x="291" y="2129"/>
                    <a:pt x="0" y="1045"/>
                  </a:cubicBezTo>
                  <a:lnTo>
                    <a:pt x="3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5123665" y="4073804"/>
              <a:ext cx="243860" cy="132307"/>
            </a:xfrm>
            <a:custGeom>
              <a:avLst/>
              <a:gdLst/>
              <a:ahLst/>
              <a:cxnLst/>
              <a:rect l="l" t="t" r="r" b="b"/>
              <a:pathLst>
                <a:path w="2820" h="1530" extrusionOk="0">
                  <a:moveTo>
                    <a:pt x="1245" y="151"/>
                  </a:moveTo>
                  <a:cubicBezTo>
                    <a:pt x="688" y="299"/>
                    <a:pt x="253" y="672"/>
                    <a:pt x="0" y="1144"/>
                  </a:cubicBezTo>
                  <a:cubicBezTo>
                    <a:pt x="457" y="1427"/>
                    <a:pt x="1019" y="1530"/>
                    <a:pt x="1576" y="1382"/>
                  </a:cubicBezTo>
                  <a:cubicBezTo>
                    <a:pt x="2131" y="1232"/>
                    <a:pt x="2567" y="860"/>
                    <a:pt x="2819" y="387"/>
                  </a:cubicBezTo>
                  <a:cubicBezTo>
                    <a:pt x="2364" y="103"/>
                    <a:pt x="1800" y="1"/>
                    <a:pt x="1245" y="1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5009170" y="4052271"/>
              <a:ext cx="63473" cy="63905"/>
            </a:xfrm>
            <a:custGeom>
              <a:avLst/>
              <a:gdLst/>
              <a:ahLst/>
              <a:cxnLst/>
              <a:rect l="l" t="t" r="r" b="b"/>
              <a:pathLst>
                <a:path w="734" h="739" extrusionOk="0">
                  <a:moveTo>
                    <a:pt x="686" y="283"/>
                  </a:moveTo>
                  <a:cubicBezTo>
                    <a:pt x="734" y="462"/>
                    <a:pt x="629" y="645"/>
                    <a:pt x="453" y="693"/>
                  </a:cubicBezTo>
                  <a:cubicBezTo>
                    <a:pt x="277" y="738"/>
                    <a:pt x="96" y="633"/>
                    <a:pt x="48" y="455"/>
                  </a:cubicBezTo>
                  <a:cubicBezTo>
                    <a:pt x="0" y="279"/>
                    <a:pt x="105" y="95"/>
                    <a:pt x="281" y="48"/>
                  </a:cubicBezTo>
                  <a:cubicBezTo>
                    <a:pt x="455" y="0"/>
                    <a:pt x="638" y="107"/>
                    <a:pt x="686" y="28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5356112" y="3959396"/>
              <a:ext cx="63473" cy="63905"/>
            </a:xfrm>
            <a:custGeom>
              <a:avLst/>
              <a:gdLst/>
              <a:ahLst/>
              <a:cxnLst/>
              <a:rect l="l" t="t" r="r" b="b"/>
              <a:pathLst>
                <a:path w="734" h="739" extrusionOk="0">
                  <a:moveTo>
                    <a:pt x="686" y="284"/>
                  </a:moveTo>
                  <a:cubicBezTo>
                    <a:pt x="733" y="460"/>
                    <a:pt x="629" y="643"/>
                    <a:pt x="452" y="691"/>
                  </a:cubicBezTo>
                  <a:cubicBezTo>
                    <a:pt x="276" y="738"/>
                    <a:pt x="95" y="631"/>
                    <a:pt x="48" y="455"/>
                  </a:cubicBezTo>
                  <a:cubicBezTo>
                    <a:pt x="0" y="276"/>
                    <a:pt x="103" y="93"/>
                    <a:pt x="279" y="45"/>
                  </a:cubicBezTo>
                  <a:cubicBezTo>
                    <a:pt x="455" y="0"/>
                    <a:pt x="636" y="105"/>
                    <a:pt x="686" y="2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p51"/>
          <p:cNvSpPr/>
          <p:nvPr/>
        </p:nvSpPr>
        <p:spPr>
          <a:xfrm>
            <a:off x="921131" y="204108"/>
            <a:ext cx="240983" cy="240983"/>
          </a:xfrm>
          <a:custGeom>
            <a:avLst/>
            <a:gdLst/>
            <a:ahLst/>
            <a:cxnLst/>
            <a:rect l="l" t="t" r="r" b="b"/>
            <a:pathLst>
              <a:path w="2427" h="2427" extrusionOk="0">
                <a:moveTo>
                  <a:pt x="993" y="1"/>
                </a:moveTo>
                <a:lnTo>
                  <a:pt x="993" y="682"/>
                </a:lnTo>
                <a:lnTo>
                  <a:pt x="512" y="201"/>
                </a:lnTo>
                <a:lnTo>
                  <a:pt x="200" y="512"/>
                </a:lnTo>
                <a:lnTo>
                  <a:pt x="679" y="993"/>
                </a:lnTo>
                <a:lnTo>
                  <a:pt x="0" y="993"/>
                </a:lnTo>
                <a:lnTo>
                  <a:pt x="0" y="1434"/>
                </a:lnTo>
                <a:lnTo>
                  <a:pt x="679" y="1434"/>
                </a:lnTo>
                <a:lnTo>
                  <a:pt x="200" y="1915"/>
                </a:lnTo>
                <a:lnTo>
                  <a:pt x="512" y="2227"/>
                </a:lnTo>
                <a:lnTo>
                  <a:pt x="993" y="1748"/>
                </a:lnTo>
                <a:lnTo>
                  <a:pt x="993" y="2427"/>
                </a:lnTo>
                <a:lnTo>
                  <a:pt x="1434" y="2427"/>
                </a:lnTo>
                <a:lnTo>
                  <a:pt x="1434" y="1748"/>
                </a:lnTo>
                <a:lnTo>
                  <a:pt x="1915" y="2227"/>
                </a:lnTo>
                <a:lnTo>
                  <a:pt x="2227" y="1915"/>
                </a:lnTo>
                <a:lnTo>
                  <a:pt x="1746" y="1434"/>
                </a:lnTo>
                <a:lnTo>
                  <a:pt x="2426" y="1434"/>
                </a:lnTo>
                <a:lnTo>
                  <a:pt x="2426" y="993"/>
                </a:lnTo>
                <a:lnTo>
                  <a:pt x="1746" y="993"/>
                </a:lnTo>
                <a:lnTo>
                  <a:pt x="2227" y="512"/>
                </a:lnTo>
                <a:lnTo>
                  <a:pt x="1915" y="201"/>
                </a:lnTo>
                <a:lnTo>
                  <a:pt x="1434" y="682"/>
                </a:lnTo>
                <a:lnTo>
                  <a:pt x="14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29"/>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MEDIA ATTACK TRENDS</a:t>
            </a:r>
            <a:endParaRPr/>
          </a:p>
        </p:txBody>
      </p:sp>
      <p:pic>
        <p:nvPicPr>
          <p:cNvPr id="953" name="Google Shape;953;p29"/>
          <p:cNvPicPr preferRelativeResize="0"/>
          <p:nvPr/>
        </p:nvPicPr>
        <p:blipFill>
          <a:blip r:embed="rId3">
            <a:alphaModFix/>
          </a:blip>
          <a:stretch>
            <a:fillRect/>
          </a:stretch>
        </p:blipFill>
        <p:spPr>
          <a:xfrm>
            <a:off x="1882350" y="1210050"/>
            <a:ext cx="5379276" cy="3226999"/>
          </a:xfrm>
          <a:prstGeom prst="rect">
            <a:avLst/>
          </a:prstGeom>
          <a:noFill/>
          <a:ln>
            <a:noFill/>
          </a:ln>
        </p:spPr>
      </p:pic>
      <p:sp>
        <p:nvSpPr>
          <p:cNvPr id="954" name="Google Shape;954;p29"/>
          <p:cNvSpPr txBox="1">
            <a:spLocks noGrp="1"/>
          </p:cNvSpPr>
          <p:nvPr>
            <p:ph type="title"/>
          </p:nvPr>
        </p:nvSpPr>
        <p:spPr>
          <a:xfrm>
            <a:off x="867888" y="4463200"/>
            <a:ext cx="7408200"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b="0"/>
              <a:t>Attacks per target increased </a:t>
            </a:r>
            <a:r>
              <a:rPr lang="en" sz="1300"/>
              <a:t>105%</a:t>
            </a:r>
            <a:r>
              <a:rPr lang="en" sz="1300" b="0"/>
              <a:t> from Q1 2021 to Q1 2022.</a:t>
            </a:r>
            <a:endParaRPr sz="1300" b="0"/>
          </a:p>
          <a:p>
            <a:pPr marL="0" lvl="0" indent="0" algn="ctr" rtl="0">
              <a:spcBef>
                <a:spcPts val="0"/>
              </a:spcBef>
              <a:spcAft>
                <a:spcPts val="0"/>
              </a:spcAft>
              <a:buNone/>
            </a:pPr>
            <a:r>
              <a:rPr lang="en" sz="1300" b="0"/>
              <a:t>[</a:t>
            </a:r>
            <a:r>
              <a:rPr lang="en" sz="1100" b="0" u="sng">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https://www.tripwire.com/state-of-security/top-phishing-social-media-quarterly-threat-trends-intelligence-report</a:t>
            </a:r>
            <a:r>
              <a:rPr lang="en" sz="1300" b="0"/>
              <a:t>]</a:t>
            </a:r>
            <a:endParaRPr sz="13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0"/>
          <p:cNvSpPr txBox="1">
            <a:spLocks noGrp="1"/>
          </p:cNvSpPr>
          <p:nvPr>
            <p:ph type="title"/>
          </p:nvPr>
        </p:nvSpPr>
        <p:spPr>
          <a:xfrm>
            <a:off x="720000" y="4557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TOP SOCIAL MEDIA THREATS</a:t>
            </a:r>
            <a:endParaRPr/>
          </a:p>
        </p:txBody>
      </p:sp>
      <p:pic>
        <p:nvPicPr>
          <p:cNvPr id="960" name="Google Shape;960;p30"/>
          <p:cNvPicPr preferRelativeResize="0"/>
          <p:nvPr/>
        </p:nvPicPr>
        <p:blipFill rotWithShape="1">
          <a:blip r:embed="rId3">
            <a:alphaModFix/>
          </a:blip>
          <a:srcRect l="1371" t="7960" r="1390" b="10811"/>
          <a:stretch/>
        </p:blipFill>
        <p:spPr>
          <a:xfrm>
            <a:off x="1259425" y="1404700"/>
            <a:ext cx="6624198" cy="3030675"/>
          </a:xfrm>
          <a:prstGeom prst="rect">
            <a:avLst/>
          </a:prstGeom>
          <a:noFill/>
          <a:ln>
            <a:noFill/>
          </a:ln>
        </p:spPr>
      </p:pic>
      <p:sp>
        <p:nvSpPr>
          <p:cNvPr id="961" name="Google Shape;961;p30"/>
          <p:cNvSpPr txBox="1"/>
          <p:nvPr/>
        </p:nvSpPr>
        <p:spPr>
          <a:xfrm>
            <a:off x="969125" y="4558500"/>
            <a:ext cx="7204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accent1"/>
                </a:solidFill>
                <a:latin typeface="Poppins"/>
                <a:ea typeface="Poppins"/>
                <a:cs typeface="Poppins"/>
                <a:sym typeface="Poppins"/>
              </a:rPr>
              <a:t>Top Social Media Threats from Q1 2021 to Q1 2022.</a:t>
            </a:r>
            <a:endParaRPr sz="1300">
              <a:solidFill>
                <a:schemeClr val="accent1"/>
              </a:solidFill>
              <a:latin typeface="Poppins"/>
              <a:ea typeface="Poppins"/>
              <a:cs typeface="Poppins"/>
              <a:sym typeface="Poppins"/>
            </a:endParaRPr>
          </a:p>
          <a:p>
            <a:pPr marL="0" lvl="0" indent="0" algn="ctr" rtl="0">
              <a:spcBef>
                <a:spcPts val="0"/>
              </a:spcBef>
              <a:spcAft>
                <a:spcPts val="0"/>
              </a:spcAft>
              <a:buNone/>
            </a:pPr>
            <a:r>
              <a:rPr lang="en" sz="1300">
                <a:solidFill>
                  <a:schemeClr val="accent1"/>
                </a:solidFill>
                <a:latin typeface="Poppins"/>
                <a:ea typeface="Poppins"/>
                <a:cs typeface="Poppins"/>
                <a:sym typeface="Poppins"/>
              </a:rPr>
              <a:t>[</a:t>
            </a:r>
            <a:r>
              <a:rPr lang="en" sz="1100" u="sng">
                <a:solidFill>
                  <a:srgbClr val="2200CC"/>
                </a:solidFill>
                <a:hlinkClick r:id="rId4">
                  <a:extLst>
                    <a:ext uri="{A12FA001-AC4F-418D-AE19-62706E023703}">
                      <ahyp:hlinkClr xmlns:ahyp="http://schemas.microsoft.com/office/drawing/2018/hyperlinkcolor" val="tx"/>
                    </a:ext>
                  </a:extLst>
                </a:hlinkClick>
              </a:rPr>
              <a:t>https://www.tripwire.com/state-of-security/top-phishing-social-media-quarterly-threat-trends-intelligence-report</a:t>
            </a:r>
            <a:r>
              <a:rPr lang="en" sz="1300">
                <a:solidFill>
                  <a:schemeClr val="accent1"/>
                </a:solidFill>
                <a:latin typeface="Poppins"/>
                <a:ea typeface="Poppins"/>
                <a:cs typeface="Poppins"/>
                <a:sym typeface="Poppins"/>
              </a:rPr>
              <a:t>]</a:t>
            </a:r>
            <a:endParaRPr sz="1300">
              <a:solidFill>
                <a:schemeClr val="accent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1"/>
          <p:cNvSpPr txBox="1">
            <a:spLocks noGrp="1"/>
          </p:cNvSpPr>
          <p:nvPr>
            <p:ph type="subTitle" idx="14"/>
          </p:nvPr>
        </p:nvSpPr>
        <p:spPr>
          <a:xfrm>
            <a:off x="4692100" y="2443527"/>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BREACH</a:t>
            </a:r>
            <a:endParaRPr/>
          </a:p>
        </p:txBody>
      </p:sp>
      <p:sp>
        <p:nvSpPr>
          <p:cNvPr id="967" name="Google Shape;967;p31"/>
          <p:cNvSpPr txBox="1">
            <a:spLocks noGrp="1"/>
          </p:cNvSpPr>
          <p:nvPr>
            <p:ph type="subTitle" idx="13"/>
          </p:nvPr>
        </p:nvSpPr>
        <p:spPr>
          <a:xfrm>
            <a:off x="723909" y="2443525"/>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FRAUD</a:t>
            </a:r>
            <a:endParaRPr/>
          </a:p>
        </p:txBody>
      </p:sp>
      <p:sp>
        <p:nvSpPr>
          <p:cNvPr id="968" name="Google Shape;968;p31"/>
          <p:cNvSpPr txBox="1">
            <a:spLocks noGrp="1"/>
          </p:cNvSpPr>
          <p:nvPr>
            <p:ph type="subTitle" idx="15"/>
          </p:nvPr>
        </p:nvSpPr>
        <p:spPr>
          <a:xfrm>
            <a:off x="4692100" y="3513309"/>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SOCIAL ENGINEERING</a:t>
            </a:r>
            <a:endParaRPr/>
          </a:p>
        </p:txBody>
      </p:sp>
      <p:sp>
        <p:nvSpPr>
          <p:cNvPr id="969" name="Google Shape;969;p31"/>
          <p:cNvSpPr txBox="1">
            <a:spLocks noGrp="1"/>
          </p:cNvSpPr>
          <p:nvPr>
            <p:ph type="subTitle" idx="7"/>
          </p:nvPr>
        </p:nvSpPr>
        <p:spPr>
          <a:xfrm>
            <a:off x="723909" y="1378188"/>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IMPERSONATION SCAMS</a:t>
            </a:r>
            <a:endParaRPr/>
          </a:p>
        </p:txBody>
      </p:sp>
      <p:sp>
        <p:nvSpPr>
          <p:cNvPr id="970" name="Google Shape;970;p31"/>
          <p:cNvSpPr txBox="1">
            <a:spLocks noGrp="1"/>
          </p:cNvSpPr>
          <p:nvPr>
            <p:ph type="subTitle" idx="8"/>
          </p:nvPr>
        </p:nvSpPr>
        <p:spPr>
          <a:xfrm>
            <a:off x="723909" y="3513309"/>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CYBER THREAT</a:t>
            </a:r>
            <a:endParaRPr/>
          </a:p>
        </p:txBody>
      </p:sp>
      <p:sp>
        <p:nvSpPr>
          <p:cNvPr id="971" name="Google Shape;971;p31"/>
          <p:cNvSpPr txBox="1">
            <a:spLocks noGrp="1"/>
          </p:cNvSpPr>
          <p:nvPr>
            <p:ph type="subTitle" idx="9"/>
          </p:nvPr>
        </p:nvSpPr>
        <p:spPr>
          <a:xfrm>
            <a:off x="4692100" y="1378188"/>
            <a:ext cx="3736800" cy="38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PHISHING</a:t>
            </a:r>
            <a:endParaRPr/>
          </a:p>
        </p:txBody>
      </p:sp>
      <p:sp>
        <p:nvSpPr>
          <p:cNvPr id="972" name="Google Shape;972;p31"/>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rPr>
              <a:t>TYPES OF </a:t>
            </a:r>
            <a:r>
              <a:rPr lang="en" sz="2100"/>
              <a:t>CYBER THREATS </a:t>
            </a:r>
            <a:r>
              <a:rPr lang="en" sz="2100">
                <a:solidFill>
                  <a:schemeClr val="dk1"/>
                </a:solidFill>
              </a:rPr>
              <a:t>TO SOCIAL MEDIA END USERS</a:t>
            </a:r>
            <a:endParaRPr sz="2100">
              <a:solidFill>
                <a:schemeClr val="dk1"/>
              </a:solidFill>
            </a:endParaRPr>
          </a:p>
        </p:txBody>
      </p:sp>
      <p:sp>
        <p:nvSpPr>
          <p:cNvPr id="973" name="Google Shape;973;p31"/>
          <p:cNvSpPr txBox="1">
            <a:spLocks noGrp="1"/>
          </p:cNvSpPr>
          <p:nvPr>
            <p:ph type="subTitle" idx="1"/>
          </p:nvPr>
        </p:nvSpPr>
        <p:spPr>
          <a:xfrm>
            <a:off x="723909" y="1630189"/>
            <a:ext cx="37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Criminals act as trustworth entities such as government officials to deceive victims into sharing sensitive information or transfer funds. Eg. A scam email pretending to be a senior executive asking for a funds transfer.</a:t>
            </a:r>
            <a:endParaRPr/>
          </a:p>
        </p:txBody>
      </p:sp>
      <p:sp>
        <p:nvSpPr>
          <p:cNvPr id="974" name="Google Shape;974;p31"/>
          <p:cNvSpPr txBox="1">
            <a:spLocks noGrp="1"/>
          </p:cNvSpPr>
          <p:nvPr>
            <p:ph type="subTitle" idx="4"/>
          </p:nvPr>
        </p:nvSpPr>
        <p:spPr>
          <a:xfrm>
            <a:off x="723909" y="2697751"/>
            <a:ext cx="37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Criminals use stolen identity to open bank accounts, credit cards, take loans or conduct online scams that trick individuals into losing money or sensitive information. </a:t>
            </a:r>
            <a:endParaRPr/>
          </a:p>
        </p:txBody>
      </p:sp>
      <p:sp>
        <p:nvSpPr>
          <p:cNvPr id="975" name="Google Shape;975;p31"/>
          <p:cNvSpPr txBox="1">
            <a:spLocks noGrp="1"/>
          </p:cNvSpPr>
          <p:nvPr>
            <p:ph type="subTitle" idx="5"/>
          </p:nvPr>
        </p:nvSpPr>
        <p:spPr>
          <a:xfrm>
            <a:off x="4692100" y="2655750"/>
            <a:ext cx="37368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data leak can happen when attackers find a way to access data stored in databases.This can be through poor database security configuration or leaked authorization tokens.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976" name="Google Shape;976;p31"/>
          <p:cNvSpPr txBox="1">
            <a:spLocks noGrp="1"/>
          </p:cNvSpPr>
          <p:nvPr>
            <p:ph type="subTitle" idx="2"/>
          </p:nvPr>
        </p:nvSpPr>
        <p:spPr>
          <a:xfrm>
            <a:off x="723909" y="3765313"/>
            <a:ext cx="37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Cyber threat is a potential malicious act that seeks to damage data, steal data, or disrupt digital life in general. This includes threats like malware, phishing, and denial-of-service attacks which exploit vulnerabilities in technology to cause harm.</a:t>
            </a:r>
            <a:endParaRPr/>
          </a:p>
        </p:txBody>
      </p:sp>
      <p:sp>
        <p:nvSpPr>
          <p:cNvPr id="977" name="Google Shape;977;p31"/>
          <p:cNvSpPr txBox="1">
            <a:spLocks noGrp="1"/>
          </p:cNvSpPr>
          <p:nvPr>
            <p:ph type="subTitle" idx="3"/>
          </p:nvPr>
        </p:nvSpPr>
        <p:spPr>
          <a:xfrm>
            <a:off x="4692100" y="1630189"/>
            <a:ext cx="37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Cybercriminals impersonate reputable social media platforms to lure victims into revealing their credentials on fake websites.</a:t>
            </a:r>
            <a:endParaRPr/>
          </a:p>
        </p:txBody>
      </p:sp>
      <p:sp>
        <p:nvSpPr>
          <p:cNvPr id="978" name="Google Shape;978;p31"/>
          <p:cNvSpPr txBox="1">
            <a:spLocks noGrp="1"/>
          </p:cNvSpPr>
          <p:nvPr>
            <p:ph type="subTitle" idx="6"/>
          </p:nvPr>
        </p:nvSpPr>
        <p:spPr>
          <a:xfrm>
            <a:off x="4695850" y="3765313"/>
            <a:ext cx="372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the act of manipulation of individuals to divulge confidential information or perform actions that would compromise security. When applied to a person of high privilege or importance, it can potentially be very dangerous</a:t>
            </a:r>
            <a:endParaRPr/>
          </a:p>
        </p:txBody>
      </p:sp>
      <p:grpSp>
        <p:nvGrpSpPr>
          <p:cNvPr id="979" name="Google Shape;979;p31"/>
          <p:cNvGrpSpPr/>
          <p:nvPr/>
        </p:nvGrpSpPr>
        <p:grpSpPr>
          <a:xfrm>
            <a:off x="8398313" y="1943438"/>
            <a:ext cx="650252" cy="670164"/>
            <a:chOff x="6684175" y="3705463"/>
            <a:chExt cx="650252" cy="670164"/>
          </a:xfrm>
        </p:grpSpPr>
        <p:sp>
          <p:nvSpPr>
            <p:cNvPr id="980" name="Google Shape;980;p31"/>
            <p:cNvSpPr/>
            <p:nvPr/>
          </p:nvSpPr>
          <p:spPr>
            <a:xfrm>
              <a:off x="6684175" y="3720976"/>
              <a:ext cx="650252" cy="654651"/>
            </a:xfrm>
            <a:custGeom>
              <a:avLst/>
              <a:gdLst/>
              <a:ahLst/>
              <a:cxnLst/>
              <a:rect l="l" t="t" r="r" b="b"/>
              <a:pathLst>
                <a:path w="5617" h="5655" extrusionOk="0">
                  <a:moveTo>
                    <a:pt x="5074" y="1855"/>
                  </a:moveTo>
                  <a:cubicBezTo>
                    <a:pt x="5617" y="3119"/>
                    <a:pt x="5043" y="4579"/>
                    <a:pt x="3793" y="5117"/>
                  </a:cubicBezTo>
                  <a:cubicBezTo>
                    <a:pt x="2543" y="5655"/>
                    <a:pt x="1086" y="5067"/>
                    <a:pt x="543" y="3802"/>
                  </a:cubicBezTo>
                  <a:cubicBezTo>
                    <a:pt x="0" y="2538"/>
                    <a:pt x="574" y="1076"/>
                    <a:pt x="1824" y="538"/>
                  </a:cubicBezTo>
                  <a:cubicBezTo>
                    <a:pt x="3076" y="0"/>
                    <a:pt x="4531" y="591"/>
                    <a:pt x="5074" y="185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6839068" y="3994875"/>
              <a:ext cx="374616" cy="198305"/>
            </a:xfrm>
            <a:custGeom>
              <a:avLst/>
              <a:gdLst/>
              <a:ahLst/>
              <a:cxnLst/>
              <a:rect l="l" t="t" r="r" b="b"/>
              <a:pathLst>
                <a:path w="3236" h="1713" extrusionOk="0">
                  <a:moveTo>
                    <a:pt x="3114" y="1"/>
                  </a:moveTo>
                  <a:lnTo>
                    <a:pt x="0" y="1344"/>
                  </a:lnTo>
                  <a:cubicBezTo>
                    <a:pt x="57" y="1479"/>
                    <a:pt x="131" y="1601"/>
                    <a:pt x="217" y="1713"/>
                  </a:cubicBezTo>
                  <a:lnTo>
                    <a:pt x="3236" y="413"/>
                  </a:lnTo>
                  <a:cubicBezTo>
                    <a:pt x="3212" y="275"/>
                    <a:pt x="3174" y="137"/>
                    <a:pt x="3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6864073" y="4042570"/>
              <a:ext cx="363734" cy="248432"/>
            </a:xfrm>
            <a:custGeom>
              <a:avLst/>
              <a:gdLst/>
              <a:ahLst/>
              <a:cxnLst/>
              <a:rect l="l" t="t" r="r" b="b"/>
              <a:pathLst>
                <a:path w="3142" h="2146" extrusionOk="0">
                  <a:moveTo>
                    <a:pt x="2020" y="1834"/>
                  </a:moveTo>
                  <a:cubicBezTo>
                    <a:pt x="2746" y="1520"/>
                    <a:pt x="3141" y="755"/>
                    <a:pt x="3020" y="1"/>
                  </a:cubicBezTo>
                  <a:lnTo>
                    <a:pt x="1" y="1301"/>
                  </a:lnTo>
                  <a:cubicBezTo>
                    <a:pt x="467" y="1908"/>
                    <a:pt x="1294" y="2146"/>
                    <a:pt x="2020"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7063420" y="3705463"/>
              <a:ext cx="136255" cy="172953"/>
            </a:xfrm>
            <a:custGeom>
              <a:avLst/>
              <a:gdLst/>
              <a:ahLst/>
              <a:cxnLst/>
              <a:rect l="l" t="t" r="r" b="b"/>
              <a:pathLst>
                <a:path w="1177" h="1494" extrusionOk="0">
                  <a:moveTo>
                    <a:pt x="1062" y="698"/>
                  </a:moveTo>
                  <a:cubicBezTo>
                    <a:pt x="1176" y="963"/>
                    <a:pt x="1055" y="1268"/>
                    <a:pt x="793" y="1382"/>
                  </a:cubicBezTo>
                  <a:cubicBezTo>
                    <a:pt x="533" y="1494"/>
                    <a:pt x="229" y="1370"/>
                    <a:pt x="114" y="1106"/>
                  </a:cubicBezTo>
                  <a:cubicBezTo>
                    <a:pt x="0" y="841"/>
                    <a:pt x="200" y="1"/>
                    <a:pt x="200" y="1"/>
                  </a:cubicBezTo>
                  <a:cubicBezTo>
                    <a:pt x="200" y="1"/>
                    <a:pt x="948" y="434"/>
                    <a:pt x="1062" y="69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6819967" y="4027058"/>
              <a:ext cx="94117" cy="80109"/>
            </a:xfrm>
            <a:custGeom>
              <a:avLst/>
              <a:gdLst/>
              <a:ahLst/>
              <a:cxnLst/>
              <a:rect l="l" t="t" r="r" b="b"/>
              <a:pathLst>
                <a:path w="813" h="692" extrusionOk="0">
                  <a:moveTo>
                    <a:pt x="80" y="1"/>
                  </a:moveTo>
                  <a:cubicBezTo>
                    <a:pt x="41" y="1"/>
                    <a:pt x="8" y="30"/>
                    <a:pt x="3" y="70"/>
                  </a:cubicBezTo>
                  <a:cubicBezTo>
                    <a:pt x="1" y="113"/>
                    <a:pt x="32" y="151"/>
                    <a:pt x="75" y="156"/>
                  </a:cubicBezTo>
                  <a:lnTo>
                    <a:pt x="575" y="206"/>
                  </a:lnTo>
                  <a:lnTo>
                    <a:pt x="275" y="563"/>
                  </a:lnTo>
                  <a:cubicBezTo>
                    <a:pt x="248" y="594"/>
                    <a:pt x="251" y="644"/>
                    <a:pt x="284" y="673"/>
                  </a:cubicBezTo>
                  <a:cubicBezTo>
                    <a:pt x="299" y="685"/>
                    <a:pt x="317" y="691"/>
                    <a:pt x="335" y="691"/>
                  </a:cubicBezTo>
                  <a:cubicBezTo>
                    <a:pt x="345" y="691"/>
                    <a:pt x="355" y="689"/>
                    <a:pt x="365" y="685"/>
                  </a:cubicBezTo>
                  <a:cubicBezTo>
                    <a:pt x="375" y="680"/>
                    <a:pt x="384" y="673"/>
                    <a:pt x="394" y="663"/>
                  </a:cubicBezTo>
                  <a:lnTo>
                    <a:pt x="789" y="197"/>
                  </a:lnTo>
                  <a:cubicBezTo>
                    <a:pt x="808" y="173"/>
                    <a:pt x="813" y="142"/>
                    <a:pt x="801" y="116"/>
                  </a:cubicBezTo>
                  <a:cubicBezTo>
                    <a:pt x="791" y="89"/>
                    <a:pt x="765" y="70"/>
                    <a:pt x="737" y="68"/>
                  </a:cubicBezTo>
                  <a:lnTo>
                    <a:pt x="89" y="1"/>
                  </a:lnTo>
                  <a:cubicBezTo>
                    <a:pt x="86" y="1"/>
                    <a:pt x="83"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7068051" y="3900411"/>
              <a:ext cx="89718" cy="82077"/>
            </a:xfrm>
            <a:custGeom>
              <a:avLst/>
              <a:gdLst/>
              <a:ahLst/>
              <a:cxnLst/>
              <a:rect l="l" t="t" r="r" b="b"/>
              <a:pathLst>
                <a:path w="775" h="709" extrusionOk="0">
                  <a:moveTo>
                    <a:pt x="481" y="1"/>
                  </a:moveTo>
                  <a:cubicBezTo>
                    <a:pt x="458" y="1"/>
                    <a:pt x="435" y="11"/>
                    <a:pt x="420" y="31"/>
                  </a:cubicBezTo>
                  <a:lnTo>
                    <a:pt x="20" y="548"/>
                  </a:lnTo>
                  <a:cubicBezTo>
                    <a:pt x="3" y="572"/>
                    <a:pt x="1" y="603"/>
                    <a:pt x="13" y="629"/>
                  </a:cubicBezTo>
                  <a:cubicBezTo>
                    <a:pt x="24" y="655"/>
                    <a:pt x="48" y="672"/>
                    <a:pt x="77" y="674"/>
                  </a:cubicBezTo>
                  <a:lnTo>
                    <a:pt x="691" y="707"/>
                  </a:lnTo>
                  <a:cubicBezTo>
                    <a:pt x="694" y="708"/>
                    <a:pt x="697" y="708"/>
                    <a:pt x="701" y="708"/>
                  </a:cubicBezTo>
                  <a:cubicBezTo>
                    <a:pt x="709" y="708"/>
                    <a:pt x="717" y="706"/>
                    <a:pt x="724" y="703"/>
                  </a:cubicBezTo>
                  <a:cubicBezTo>
                    <a:pt x="751" y="691"/>
                    <a:pt x="770" y="667"/>
                    <a:pt x="772" y="636"/>
                  </a:cubicBezTo>
                  <a:cubicBezTo>
                    <a:pt x="774" y="593"/>
                    <a:pt x="741" y="555"/>
                    <a:pt x="698" y="553"/>
                  </a:cubicBezTo>
                  <a:lnTo>
                    <a:pt x="234" y="526"/>
                  </a:lnTo>
                  <a:lnTo>
                    <a:pt x="541" y="126"/>
                  </a:lnTo>
                  <a:cubicBezTo>
                    <a:pt x="567" y="93"/>
                    <a:pt x="562" y="45"/>
                    <a:pt x="527" y="17"/>
                  </a:cubicBezTo>
                  <a:cubicBezTo>
                    <a:pt x="513" y="6"/>
                    <a:pt x="497"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31"/>
          <p:cNvGrpSpPr/>
          <p:nvPr/>
        </p:nvGrpSpPr>
        <p:grpSpPr>
          <a:xfrm>
            <a:off x="4196396" y="4467426"/>
            <a:ext cx="469854" cy="469981"/>
            <a:chOff x="5269700" y="1647975"/>
            <a:chExt cx="409351" cy="409499"/>
          </a:xfrm>
        </p:grpSpPr>
        <p:sp>
          <p:nvSpPr>
            <p:cNvPr id="987" name="Google Shape;987;p31"/>
            <p:cNvSpPr/>
            <p:nvPr/>
          </p:nvSpPr>
          <p:spPr>
            <a:xfrm>
              <a:off x="5269700" y="1647975"/>
              <a:ext cx="409351" cy="409499"/>
            </a:xfrm>
            <a:custGeom>
              <a:avLst/>
              <a:gdLst/>
              <a:ahLst/>
              <a:cxnLst/>
              <a:rect l="l" t="t" r="r" b="b"/>
              <a:pathLst>
                <a:path w="5566" h="5568" extrusionOk="0">
                  <a:moveTo>
                    <a:pt x="556" y="1777"/>
                  </a:moveTo>
                  <a:cubicBezTo>
                    <a:pt x="1" y="3008"/>
                    <a:pt x="549" y="4455"/>
                    <a:pt x="1780" y="5013"/>
                  </a:cubicBezTo>
                  <a:cubicBezTo>
                    <a:pt x="3008" y="5567"/>
                    <a:pt x="4456" y="5020"/>
                    <a:pt x="5010" y="3791"/>
                  </a:cubicBezTo>
                  <a:cubicBezTo>
                    <a:pt x="5565" y="2560"/>
                    <a:pt x="5020" y="1113"/>
                    <a:pt x="3789" y="556"/>
                  </a:cubicBezTo>
                  <a:cubicBezTo>
                    <a:pt x="2558" y="1"/>
                    <a:pt x="1110" y="548"/>
                    <a:pt x="556" y="1777"/>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5365529" y="1751674"/>
              <a:ext cx="238874" cy="201807"/>
            </a:xfrm>
            <a:custGeom>
              <a:avLst/>
              <a:gdLst/>
              <a:ahLst/>
              <a:cxnLst/>
              <a:rect l="l" t="t" r="r" b="b"/>
              <a:pathLst>
                <a:path w="3248" h="2744" extrusionOk="0">
                  <a:moveTo>
                    <a:pt x="843" y="0"/>
                  </a:moveTo>
                  <a:cubicBezTo>
                    <a:pt x="533" y="0"/>
                    <a:pt x="238" y="178"/>
                    <a:pt x="103" y="479"/>
                  </a:cubicBezTo>
                  <a:lnTo>
                    <a:pt x="100" y="479"/>
                  </a:lnTo>
                  <a:cubicBezTo>
                    <a:pt x="0" y="705"/>
                    <a:pt x="12" y="950"/>
                    <a:pt x="110" y="1157"/>
                  </a:cubicBezTo>
                  <a:lnTo>
                    <a:pt x="862" y="2743"/>
                  </a:lnTo>
                  <a:lnTo>
                    <a:pt x="2460" y="2284"/>
                  </a:lnTo>
                  <a:cubicBezTo>
                    <a:pt x="2517" y="2274"/>
                    <a:pt x="2569" y="2257"/>
                    <a:pt x="2622" y="2236"/>
                  </a:cubicBezTo>
                  <a:lnTo>
                    <a:pt x="2626" y="2236"/>
                  </a:lnTo>
                  <a:lnTo>
                    <a:pt x="2626" y="2234"/>
                  </a:lnTo>
                  <a:cubicBezTo>
                    <a:pt x="2815" y="2160"/>
                    <a:pt x="2974" y="2015"/>
                    <a:pt x="3065" y="1817"/>
                  </a:cubicBezTo>
                  <a:cubicBezTo>
                    <a:pt x="3248" y="1407"/>
                    <a:pt x="3067" y="926"/>
                    <a:pt x="2657" y="741"/>
                  </a:cubicBezTo>
                  <a:cubicBezTo>
                    <a:pt x="2550" y="692"/>
                    <a:pt x="2437" y="669"/>
                    <a:pt x="2327" y="669"/>
                  </a:cubicBezTo>
                  <a:cubicBezTo>
                    <a:pt x="2042" y="669"/>
                    <a:pt x="1769" y="822"/>
                    <a:pt x="1622" y="1081"/>
                  </a:cubicBezTo>
                  <a:lnTo>
                    <a:pt x="1610" y="1069"/>
                  </a:lnTo>
                  <a:cubicBezTo>
                    <a:pt x="1738" y="679"/>
                    <a:pt x="1560" y="246"/>
                    <a:pt x="1176" y="72"/>
                  </a:cubicBezTo>
                  <a:cubicBezTo>
                    <a:pt x="1068" y="23"/>
                    <a:pt x="955" y="0"/>
                    <a:pt x="8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2"/>
          <p:cNvSpPr txBox="1">
            <a:spLocks noGrp="1"/>
          </p:cNvSpPr>
          <p:nvPr>
            <p:ph type="title"/>
          </p:nvPr>
        </p:nvSpPr>
        <p:spPr>
          <a:xfrm>
            <a:off x="715100" y="535000"/>
            <a:ext cx="3091200" cy="14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Increasing Trend of Impersonation Scam in Singapore</a:t>
            </a:r>
            <a:endParaRPr sz="2300">
              <a:solidFill>
                <a:schemeClr val="dk1"/>
              </a:solidFill>
            </a:endParaRPr>
          </a:p>
        </p:txBody>
      </p:sp>
      <p:sp>
        <p:nvSpPr>
          <p:cNvPr id="994" name="Google Shape;994;p32"/>
          <p:cNvSpPr txBox="1">
            <a:spLocks noGrp="1"/>
          </p:cNvSpPr>
          <p:nvPr>
            <p:ph type="subTitle" idx="1"/>
          </p:nvPr>
        </p:nvSpPr>
        <p:spPr>
          <a:xfrm>
            <a:off x="715125" y="2048000"/>
            <a:ext cx="3035700" cy="7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total number of scam cases in Singapore increased by </a:t>
            </a:r>
            <a:r>
              <a:rPr lang="en" sz="1400" b="1"/>
              <a:t>32.6%</a:t>
            </a:r>
            <a:r>
              <a:rPr lang="en" sz="1400"/>
              <a:t> to </a:t>
            </a:r>
            <a:r>
              <a:rPr lang="en" sz="1400" b="1"/>
              <a:t>31,728</a:t>
            </a:r>
            <a:r>
              <a:rPr lang="en" sz="1400"/>
              <a:t> in 2022 as compared to 2021. </a:t>
            </a:r>
            <a:endParaRPr sz="1400"/>
          </a:p>
          <a:p>
            <a:pPr marL="0" lvl="0" indent="0" algn="l" rtl="0">
              <a:spcBef>
                <a:spcPts val="0"/>
              </a:spcBef>
              <a:spcAft>
                <a:spcPts val="0"/>
              </a:spcAft>
              <a:buNone/>
            </a:pPr>
            <a:endParaRPr sz="1400" i="1"/>
          </a:p>
        </p:txBody>
      </p:sp>
      <p:grpSp>
        <p:nvGrpSpPr>
          <p:cNvPr id="995" name="Google Shape;995;p32"/>
          <p:cNvGrpSpPr/>
          <p:nvPr/>
        </p:nvGrpSpPr>
        <p:grpSpPr>
          <a:xfrm rot="-1582426">
            <a:off x="4010496" y="261284"/>
            <a:ext cx="561581" cy="466267"/>
            <a:chOff x="6124800" y="2516625"/>
            <a:chExt cx="493216" cy="409505"/>
          </a:xfrm>
        </p:grpSpPr>
        <p:sp>
          <p:nvSpPr>
            <p:cNvPr id="996" name="Google Shape;996;p32"/>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2"/>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2"/>
          <p:cNvGrpSpPr/>
          <p:nvPr/>
        </p:nvGrpSpPr>
        <p:grpSpPr>
          <a:xfrm rot="-1077070">
            <a:off x="241460" y="1606038"/>
            <a:ext cx="593892" cy="563696"/>
            <a:chOff x="6049121" y="2275421"/>
            <a:chExt cx="593904" cy="563707"/>
          </a:xfrm>
        </p:grpSpPr>
        <p:sp>
          <p:nvSpPr>
            <p:cNvPr id="999" name="Google Shape;999;p32"/>
            <p:cNvSpPr/>
            <p:nvPr/>
          </p:nvSpPr>
          <p:spPr>
            <a:xfrm rot="284467" flipH="1">
              <a:off x="6069657" y="2297379"/>
              <a:ext cx="552831" cy="519792"/>
            </a:xfrm>
            <a:custGeom>
              <a:avLst/>
              <a:gdLst/>
              <a:ahLst/>
              <a:cxnLst/>
              <a:rect l="l" t="t" r="r" b="b"/>
              <a:pathLst>
                <a:path w="7584" h="7131" extrusionOk="0">
                  <a:moveTo>
                    <a:pt x="6346" y="64"/>
                  </a:moveTo>
                  <a:lnTo>
                    <a:pt x="1303" y="7"/>
                  </a:lnTo>
                  <a:cubicBezTo>
                    <a:pt x="615" y="0"/>
                    <a:pt x="53" y="550"/>
                    <a:pt x="44" y="1238"/>
                  </a:cubicBezTo>
                  <a:lnTo>
                    <a:pt x="8" y="4355"/>
                  </a:lnTo>
                  <a:cubicBezTo>
                    <a:pt x="1" y="5043"/>
                    <a:pt x="553" y="5605"/>
                    <a:pt x="1239" y="5614"/>
                  </a:cubicBezTo>
                  <a:lnTo>
                    <a:pt x="1860" y="5621"/>
                  </a:lnTo>
                  <a:lnTo>
                    <a:pt x="1844" y="7131"/>
                  </a:lnTo>
                  <a:lnTo>
                    <a:pt x="3067" y="5633"/>
                  </a:lnTo>
                  <a:lnTo>
                    <a:pt x="6284" y="5671"/>
                  </a:lnTo>
                  <a:cubicBezTo>
                    <a:pt x="6970" y="5678"/>
                    <a:pt x="7534" y="5128"/>
                    <a:pt x="7541" y="4440"/>
                  </a:cubicBezTo>
                  <a:lnTo>
                    <a:pt x="7577" y="1324"/>
                  </a:lnTo>
                  <a:cubicBezTo>
                    <a:pt x="7584" y="636"/>
                    <a:pt x="7034" y="72"/>
                    <a:pt x="6346" y="64"/>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2"/>
            <p:cNvSpPr/>
            <p:nvPr/>
          </p:nvSpPr>
          <p:spPr>
            <a:xfrm rot="284467" flipH="1">
              <a:off x="6247002" y="2410290"/>
              <a:ext cx="205416" cy="201036"/>
            </a:xfrm>
            <a:custGeom>
              <a:avLst/>
              <a:gdLst/>
              <a:ahLst/>
              <a:cxnLst/>
              <a:rect l="l" t="t" r="r" b="b"/>
              <a:pathLst>
                <a:path w="2818" h="2758" extrusionOk="0">
                  <a:moveTo>
                    <a:pt x="842" y="1"/>
                  </a:moveTo>
                  <a:cubicBezTo>
                    <a:pt x="388" y="1"/>
                    <a:pt x="17" y="365"/>
                    <a:pt x="12" y="820"/>
                  </a:cubicBezTo>
                  <a:cubicBezTo>
                    <a:pt x="0" y="1998"/>
                    <a:pt x="1391" y="2758"/>
                    <a:pt x="1391" y="2758"/>
                  </a:cubicBezTo>
                  <a:cubicBezTo>
                    <a:pt x="1391" y="2758"/>
                    <a:pt x="2798" y="1979"/>
                    <a:pt x="2812" y="851"/>
                  </a:cubicBezTo>
                  <a:cubicBezTo>
                    <a:pt x="2817" y="393"/>
                    <a:pt x="2450" y="20"/>
                    <a:pt x="1993" y="13"/>
                  </a:cubicBezTo>
                  <a:cubicBezTo>
                    <a:pt x="1990" y="13"/>
                    <a:pt x="1987" y="13"/>
                    <a:pt x="1984" y="13"/>
                  </a:cubicBezTo>
                  <a:cubicBezTo>
                    <a:pt x="1766" y="13"/>
                    <a:pt x="1567" y="98"/>
                    <a:pt x="1419" y="236"/>
                  </a:cubicBezTo>
                  <a:cubicBezTo>
                    <a:pt x="1272" y="93"/>
                    <a:pt x="1072" y="3"/>
                    <a:pt x="850" y="1"/>
                  </a:cubicBezTo>
                  <a:cubicBezTo>
                    <a:pt x="847" y="1"/>
                    <a:pt x="845" y="1"/>
                    <a:pt x="8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1" name="Google Shape;1001;p32"/>
          <p:cNvPicPr preferRelativeResize="0"/>
          <p:nvPr/>
        </p:nvPicPr>
        <p:blipFill>
          <a:blip r:embed="rId3">
            <a:alphaModFix/>
          </a:blip>
          <a:stretch>
            <a:fillRect/>
          </a:stretch>
        </p:blipFill>
        <p:spPr>
          <a:xfrm>
            <a:off x="4229775" y="602018"/>
            <a:ext cx="4137400" cy="1969724"/>
          </a:xfrm>
          <a:prstGeom prst="rect">
            <a:avLst/>
          </a:prstGeom>
          <a:noFill/>
          <a:ln>
            <a:noFill/>
          </a:ln>
        </p:spPr>
      </p:pic>
      <p:pic>
        <p:nvPicPr>
          <p:cNvPr id="1002" name="Google Shape;1002;p32"/>
          <p:cNvPicPr preferRelativeResize="0"/>
          <p:nvPr/>
        </p:nvPicPr>
        <p:blipFill>
          <a:blip r:embed="rId4">
            <a:alphaModFix/>
          </a:blip>
          <a:stretch>
            <a:fillRect/>
          </a:stretch>
        </p:blipFill>
        <p:spPr>
          <a:xfrm>
            <a:off x="4229775" y="2739251"/>
            <a:ext cx="4137400" cy="2111117"/>
          </a:xfrm>
          <a:prstGeom prst="rect">
            <a:avLst/>
          </a:prstGeom>
          <a:noFill/>
          <a:ln>
            <a:noFill/>
          </a:ln>
        </p:spPr>
      </p:pic>
      <p:grpSp>
        <p:nvGrpSpPr>
          <p:cNvPr id="1003" name="Google Shape;1003;p32"/>
          <p:cNvGrpSpPr/>
          <p:nvPr/>
        </p:nvGrpSpPr>
        <p:grpSpPr>
          <a:xfrm>
            <a:off x="7618706" y="4247461"/>
            <a:ext cx="1121512" cy="572684"/>
            <a:chOff x="8144350" y="986587"/>
            <a:chExt cx="642958" cy="328317"/>
          </a:xfrm>
        </p:grpSpPr>
        <p:sp>
          <p:nvSpPr>
            <p:cNvPr id="1004" name="Google Shape;1004;p32"/>
            <p:cNvSpPr/>
            <p:nvPr/>
          </p:nvSpPr>
          <p:spPr>
            <a:xfrm>
              <a:off x="8144350" y="986587"/>
              <a:ext cx="642958" cy="328317"/>
            </a:xfrm>
            <a:custGeom>
              <a:avLst/>
              <a:gdLst/>
              <a:ahLst/>
              <a:cxnLst/>
              <a:rect l="l" t="t" r="r" b="b"/>
              <a:pathLst>
                <a:path w="8086" h="4129" extrusionOk="0">
                  <a:moveTo>
                    <a:pt x="6491" y="1"/>
                  </a:moveTo>
                  <a:cubicBezTo>
                    <a:pt x="6390" y="1"/>
                    <a:pt x="6287" y="11"/>
                    <a:pt x="6184" y="33"/>
                  </a:cubicBezTo>
                  <a:lnTo>
                    <a:pt x="1289" y="1091"/>
                  </a:lnTo>
                  <a:cubicBezTo>
                    <a:pt x="501" y="1260"/>
                    <a:pt x="1" y="2036"/>
                    <a:pt x="170" y="2821"/>
                  </a:cubicBezTo>
                  <a:cubicBezTo>
                    <a:pt x="319" y="3506"/>
                    <a:pt x="924" y="3973"/>
                    <a:pt x="1595" y="3973"/>
                  </a:cubicBezTo>
                  <a:cubicBezTo>
                    <a:pt x="1697" y="3973"/>
                    <a:pt x="1800" y="3963"/>
                    <a:pt x="1903" y="3940"/>
                  </a:cubicBezTo>
                  <a:lnTo>
                    <a:pt x="2312" y="3852"/>
                  </a:lnTo>
                  <a:lnTo>
                    <a:pt x="2641" y="4129"/>
                  </a:lnTo>
                  <a:lnTo>
                    <a:pt x="2824" y="3741"/>
                  </a:lnTo>
                  <a:lnTo>
                    <a:pt x="6798" y="2883"/>
                  </a:lnTo>
                  <a:cubicBezTo>
                    <a:pt x="7586" y="2714"/>
                    <a:pt x="8086" y="1938"/>
                    <a:pt x="7915" y="1152"/>
                  </a:cubicBezTo>
                  <a:cubicBezTo>
                    <a:pt x="7768" y="468"/>
                    <a:pt x="7163" y="1"/>
                    <a:pt x="64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2"/>
            <p:cNvSpPr/>
            <p:nvPr/>
          </p:nvSpPr>
          <p:spPr>
            <a:xfrm>
              <a:off x="8197386" y="1098065"/>
              <a:ext cx="168174" cy="169685"/>
            </a:xfrm>
            <a:custGeom>
              <a:avLst/>
              <a:gdLst/>
              <a:ahLst/>
              <a:cxnLst/>
              <a:rect l="l" t="t" r="r" b="b"/>
              <a:pathLst>
                <a:path w="2115" h="2134" extrusionOk="0">
                  <a:moveTo>
                    <a:pt x="2003" y="862"/>
                  </a:moveTo>
                  <a:cubicBezTo>
                    <a:pt x="2114" y="1389"/>
                    <a:pt x="1786" y="1908"/>
                    <a:pt x="1264" y="2019"/>
                  </a:cubicBezTo>
                  <a:cubicBezTo>
                    <a:pt x="741" y="2134"/>
                    <a:pt x="226" y="1798"/>
                    <a:pt x="112" y="1269"/>
                  </a:cubicBezTo>
                  <a:cubicBezTo>
                    <a:pt x="0" y="743"/>
                    <a:pt x="331" y="224"/>
                    <a:pt x="853" y="112"/>
                  </a:cubicBezTo>
                  <a:cubicBezTo>
                    <a:pt x="1374" y="0"/>
                    <a:pt x="1888" y="336"/>
                    <a:pt x="2003" y="8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2"/>
            <p:cNvSpPr/>
            <p:nvPr/>
          </p:nvSpPr>
          <p:spPr>
            <a:xfrm>
              <a:off x="8222910" y="1184656"/>
              <a:ext cx="12007" cy="11132"/>
            </a:xfrm>
            <a:custGeom>
              <a:avLst/>
              <a:gdLst/>
              <a:ahLst/>
              <a:cxnLst/>
              <a:rect l="l" t="t" r="r" b="b"/>
              <a:pathLst>
                <a:path w="151" h="140" extrusionOk="0">
                  <a:moveTo>
                    <a:pt x="74" y="1"/>
                  </a:moveTo>
                  <a:cubicBezTo>
                    <a:pt x="69" y="1"/>
                    <a:pt x="65" y="1"/>
                    <a:pt x="60" y="2"/>
                  </a:cubicBezTo>
                  <a:cubicBezTo>
                    <a:pt x="24" y="9"/>
                    <a:pt x="1" y="47"/>
                    <a:pt x="8" y="85"/>
                  </a:cubicBezTo>
                  <a:cubicBezTo>
                    <a:pt x="16" y="118"/>
                    <a:pt x="43" y="140"/>
                    <a:pt x="74" y="140"/>
                  </a:cubicBezTo>
                  <a:cubicBezTo>
                    <a:pt x="80" y="140"/>
                    <a:pt x="85" y="139"/>
                    <a:pt x="91" y="138"/>
                  </a:cubicBezTo>
                  <a:cubicBezTo>
                    <a:pt x="129" y="130"/>
                    <a:pt x="151" y="92"/>
                    <a:pt x="143" y="57"/>
                  </a:cubicBezTo>
                  <a:cubicBezTo>
                    <a:pt x="137" y="23"/>
                    <a:pt x="107"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2"/>
            <p:cNvSpPr/>
            <p:nvPr/>
          </p:nvSpPr>
          <p:spPr>
            <a:xfrm>
              <a:off x="8325562" y="1162551"/>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2" y="139"/>
                    <a:pt x="74" y="139"/>
                  </a:cubicBezTo>
                  <a:cubicBezTo>
                    <a:pt x="79" y="139"/>
                    <a:pt x="85" y="138"/>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2"/>
            <p:cNvSpPr/>
            <p:nvPr/>
          </p:nvSpPr>
          <p:spPr>
            <a:xfrm>
              <a:off x="8232372" y="1179090"/>
              <a:ext cx="109492" cy="69735"/>
            </a:xfrm>
            <a:custGeom>
              <a:avLst/>
              <a:gdLst/>
              <a:ahLst/>
              <a:cxnLst/>
              <a:rect l="l" t="t" r="r" b="b"/>
              <a:pathLst>
                <a:path w="1377" h="877" extrusionOk="0">
                  <a:moveTo>
                    <a:pt x="1298" y="1"/>
                  </a:moveTo>
                  <a:cubicBezTo>
                    <a:pt x="1377" y="365"/>
                    <a:pt x="1151" y="720"/>
                    <a:pt x="791" y="798"/>
                  </a:cubicBezTo>
                  <a:cubicBezTo>
                    <a:pt x="432" y="877"/>
                    <a:pt x="79" y="646"/>
                    <a:pt x="1"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2"/>
            <p:cNvSpPr/>
            <p:nvPr/>
          </p:nvSpPr>
          <p:spPr>
            <a:xfrm>
              <a:off x="8254159" y="1206522"/>
              <a:ext cx="75062" cy="39280"/>
            </a:xfrm>
            <a:custGeom>
              <a:avLst/>
              <a:gdLst/>
              <a:ahLst/>
              <a:cxnLst/>
              <a:rect l="l" t="t" r="r" b="b"/>
              <a:pathLst>
                <a:path w="944" h="494" extrusionOk="0">
                  <a:moveTo>
                    <a:pt x="429" y="41"/>
                  </a:moveTo>
                  <a:cubicBezTo>
                    <a:pt x="241" y="82"/>
                    <a:pt x="91" y="198"/>
                    <a:pt x="0" y="348"/>
                  </a:cubicBezTo>
                  <a:cubicBezTo>
                    <a:pt x="148" y="451"/>
                    <a:pt x="331" y="494"/>
                    <a:pt x="517" y="453"/>
                  </a:cubicBezTo>
                  <a:cubicBezTo>
                    <a:pt x="703" y="413"/>
                    <a:pt x="853" y="296"/>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2"/>
            <p:cNvSpPr/>
            <p:nvPr/>
          </p:nvSpPr>
          <p:spPr>
            <a:xfrm>
              <a:off x="8220842" y="1196504"/>
              <a:ext cx="19163" cy="19243"/>
            </a:xfrm>
            <a:custGeom>
              <a:avLst/>
              <a:gdLst/>
              <a:ahLst/>
              <a:cxnLst/>
              <a:rect l="l" t="t" r="r" b="b"/>
              <a:pathLst>
                <a:path w="241" h="242" extrusionOk="0">
                  <a:moveTo>
                    <a:pt x="227" y="98"/>
                  </a:moveTo>
                  <a:cubicBezTo>
                    <a:pt x="241" y="158"/>
                    <a:pt x="203" y="217"/>
                    <a:pt x="143" y="229"/>
                  </a:cubicBezTo>
                  <a:cubicBezTo>
                    <a:pt x="84" y="241"/>
                    <a:pt x="27" y="203"/>
                    <a:pt x="15" y="143"/>
                  </a:cubicBezTo>
                  <a:cubicBezTo>
                    <a:pt x="0" y="84"/>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2"/>
            <p:cNvSpPr/>
            <p:nvPr/>
          </p:nvSpPr>
          <p:spPr>
            <a:xfrm>
              <a:off x="8327630" y="1173604"/>
              <a:ext cx="19004" cy="19163"/>
            </a:xfrm>
            <a:custGeom>
              <a:avLst/>
              <a:gdLst/>
              <a:ahLst/>
              <a:cxnLst/>
              <a:rect l="l" t="t" r="r" b="b"/>
              <a:pathLst>
                <a:path w="239" h="241" extrusionOk="0">
                  <a:moveTo>
                    <a:pt x="226" y="98"/>
                  </a:moveTo>
                  <a:cubicBezTo>
                    <a:pt x="238" y="158"/>
                    <a:pt x="200" y="215"/>
                    <a:pt x="143" y="229"/>
                  </a:cubicBezTo>
                  <a:cubicBezTo>
                    <a:pt x="84" y="241"/>
                    <a:pt x="26" y="203"/>
                    <a:pt x="12" y="143"/>
                  </a:cubicBezTo>
                  <a:cubicBezTo>
                    <a:pt x="0" y="84"/>
                    <a:pt x="36" y="24"/>
                    <a:pt x="95" y="12"/>
                  </a:cubicBezTo>
                  <a:cubicBezTo>
                    <a:pt x="155" y="0"/>
                    <a:pt x="212"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2"/>
            <p:cNvSpPr/>
            <p:nvPr/>
          </p:nvSpPr>
          <p:spPr>
            <a:xfrm>
              <a:off x="8381381" y="1058308"/>
              <a:ext cx="168413" cy="169685"/>
            </a:xfrm>
            <a:custGeom>
              <a:avLst/>
              <a:gdLst/>
              <a:ahLst/>
              <a:cxnLst/>
              <a:rect l="l" t="t" r="r" b="b"/>
              <a:pathLst>
                <a:path w="2118" h="2134" extrusionOk="0">
                  <a:moveTo>
                    <a:pt x="2003" y="865"/>
                  </a:moveTo>
                  <a:cubicBezTo>
                    <a:pt x="2117" y="1391"/>
                    <a:pt x="1786" y="1910"/>
                    <a:pt x="1265" y="2022"/>
                  </a:cubicBezTo>
                  <a:cubicBezTo>
                    <a:pt x="743" y="2134"/>
                    <a:pt x="229" y="1798"/>
                    <a:pt x="115" y="1272"/>
                  </a:cubicBezTo>
                  <a:cubicBezTo>
                    <a:pt x="0" y="746"/>
                    <a:pt x="331" y="227"/>
                    <a:pt x="853" y="115"/>
                  </a:cubicBezTo>
                  <a:cubicBezTo>
                    <a:pt x="1374" y="1"/>
                    <a:pt x="1888" y="336"/>
                    <a:pt x="2003"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2"/>
            <p:cNvSpPr/>
            <p:nvPr/>
          </p:nvSpPr>
          <p:spPr>
            <a:xfrm>
              <a:off x="8407144" y="1144899"/>
              <a:ext cx="12007" cy="11132"/>
            </a:xfrm>
            <a:custGeom>
              <a:avLst/>
              <a:gdLst/>
              <a:ahLst/>
              <a:cxnLst/>
              <a:rect l="l" t="t" r="r" b="b"/>
              <a:pathLst>
                <a:path w="151" h="140" extrusionOk="0">
                  <a:moveTo>
                    <a:pt x="75" y="1"/>
                  </a:moveTo>
                  <a:cubicBezTo>
                    <a:pt x="71" y="1"/>
                    <a:pt x="66" y="1"/>
                    <a:pt x="62" y="2"/>
                  </a:cubicBezTo>
                  <a:cubicBezTo>
                    <a:pt x="24" y="9"/>
                    <a:pt x="0" y="47"/>
                    <a:pt x="7" y="85"/>
                  </a:cubicBezTo>
                  <a:cubicBezTo>
                    <a:pt x="15" y="118"/>
                    <a:pt x="43" y="140"/>
                    <a:pt x="74" y="140"/>
                  </a:cubicBezTo>
                  <a:cubicBezTo>
                    <a:pt x="79" y="140"/>
                    <a:pt x="85" y="139"/>
                    <a:pt x="91" y="138"/>
                  </a:cubicBezTo>
                  <a:cubicBezTo>
                    <a:pt x="129" y="131"/>
                    <a:pt x="150" y="92"/>
                    <a:pt x="143" y="57"/>
                  </a:cubicBezTo>
                  <a:cubicBezTo>
                    <a:pt x="137" y="23"/>
                    <a:pt x="106"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2"/>
            <p:cNvSpPr/>
            <p:nvPr/>
          </p:nvSpPr>
          <p:spPr>
            <a:xfrm>
              <a:off x="8509717" y="1122794"/>
              <a:ext cx="12007" cy="11132"/>
            </a:xfrm>
            <a:custGeom>
              <a:avLst/>
              <a:gdLst/>
              <a:ahLst/>
              <a:cxnLst/>
              <a:rect l="l" t="t" r="r" b="b"/>
              <a:pathLst>
                <a:path w="151" h="140" extrusionOk="0">
                  <a:moveTo>
                    <a:pt x="74" y="0"/>
                  </a:moveTo>
                  <a:cubicBezTo>
                    <a:pt x="69" y="0"/>
                    <a:pt x="65" y="1"/>
                    <a:pt x="60" y="1"/>
                  </a:cubicBezTo>
                  <a:cubicBezTo>
                    <a:pt x="24" y="11"/>
                    <a:pt x="1" y="47"/>
                    <a:pt x="8" y="85"/>
                  </a:cubicBezTo>
                  <a:cubicBezTo>
                    <a:pt x="16" y="117"/>
                    <a:pt x="43" y="139"/>
                    <a:pt x="74" y="139"/>
                  </a:cubicBezTo>
                  <a:cubicBezTo>
                    <a:pt x="80" y="139"/>
                    <a:pt x="85" y="139"/>
                    <a:pt x="91" y="137"/>
                  </a:cubicBezTo>
                  <a:cubicBezTo>
                    <a:pt x="127" y="130"/>
                    <a:pt x="151" y="94"/>
                    <a:pt x="144" y="56"/>
                  </a:cubicBezTo>
                  <a:cubicBezTo>
                    <a:pt x="135" y="23"/>
                    <a:pt x="106"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2"/>
            <p:cNvSpPr/>
            <p:nvPr/>
          </p:nvSpPr>
          <p:spPr>
            <a:xfrm>
              <a:off x="8416606" y="1139333"/>
              <a:ext cx="109492" cy="69735"/>
            </a:xfrm>
            <a:custGeom>
              <a:avLst/>
              <a:gdLst/>
              <a:ahLst/>
              <a:cxnLst/>
              <a:rect l="l" t="t" r="r" b="b"/>
              <a:pathLst>
                <a:path w="1377" h="877" extrusionOk="0">
                  <a:moveTo>
                    <a:pt x="1298" y="1"/>
                  </a:moveTo>
                  <a:cubicBezTo>
                    <a:pt x="1376" y="365"/>
                    <a:pt x="1150" y="720"/>
                    <a:pt x="791" y="798"/>
                  </a:cubicBezTo>
                  <a:cubicBezTo>
                    <a:pt x="431" y="877"/>
                    <a:pt x="79" y="646"/>
                    <a:pt x="0" y="284"/>
                  </a:cubicBez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2"/>
            <p:cNvSpPr/>
            <p:nvPr/>
          </p:nvSpPr>
          <p:spPr>
            <a:xfrm>
              <a:off x="8438393" y="1166765"/>
              <a:ext cx="74983" cy="39280"/>
            </a:xfrm>
            <a:custGeom>
              <a:avLst/>
              <a:gdLst/>
              <a:ahLst/>
              <a:cxnLst/>
              <a:rect l="l" t="t" r="r" b="b"/>
              <a:pathLst>
                <a:path w="943" h="494" extrusionOk="0">
                  <a:moveTo>
                    <a:pt x="429" y="41"/>
                  </a:moveTo>
                  <a:cubicBezTo>
                    <a:pt x="241" y="82"/>
                    <a:pt x="91" y="198"/>
                    <a:pt x="0" y="351"/>
                  </a:cubicBezTo>
                  <a:cubicBezTo>
                    <a:pt x="148" y="451"/>
                    <a:pt x="331" y="494"/>
                    <a:pt x="517" y="453"/>
                  </a:cubicBezTo>
                  <a:cubicBezTo>
                    <a:pt x="702" y="413"/>
                    <a:pt x="852" y="298"/>
                    <a:pt x="943" y="146"/>
                  </a:cubicBezTo>
                  <a:cubicBezTo>
                    <a:pt x="798" y="44"/>
                    <a:pt x="614"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8405076" y="1156747"/>
              <a:ext cx="19004" cy="19402"/>
            </a:xfrm>
            <a:custGeom>
              <a:avLst/>
              <a:gdLst/>
              <a:ahLst/>
              <a:cxnLst/>
              <a:rect l="l" t="t" r="r" b="b"/>
              <a:pathLst>
                <a:path w="239" h="244" extrusionOk="0">
                  <a:moveTo>
                    <a:pt x="226" y="98"/>
                  </a:moveTo>
                  <a:cubicBezTo>
                    <a:pt x="238" y="158"/>
                    <a:pt x="202" y="217"/>
                    <a:pt x="143" y="229"/>
                  </a:cubicBezTo>
                  <a:cubicBezTo>
                    <a:pt x="83" y="243"/>
                    <a:pt x="26" y="205"/>
                    <a:pt x="14" y="146"/>
                  </a:cubicBezTo>
                  <a:cubicBezTo>
                    <a:pt x="0" y="86"/>
                    <a:pt x="38" y="27"/>
                    <a:pt x="98" y="15"/>
                  </a:cubicBezTo>
                  <a:cubicBezTo>
                    <a:pt x="155" y="1"/>
                    <a:pt x="214" y="39"/>
                    <a:pt x="226"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8511784" y="1133847"/>
              <a:ext cx="19004" cy="19163"/>
            </a:xfrm>
            <a:custGeom>
              <a:avLst/>
              <a:gdLst/>
              <a:ahLst/>
              <a:cxnLst/>
              <a:rect l="l" t="t" r="r" b="b"/>
              <a:pathLst>
                <a:path w="239" h="241" extrusionOk="0">
                  <a:moveTo>
                    <a:pt x="227" y="98"/>
                  </a:moveTo>
                  <a:cubicBezTo>
                    <a:pt x="239" y="158"/>
                    <a:pt x="201" y="215"/>
                    <a:pt x="144" y="229"/>
                  </a:cubicBezTo>
                  <a:cubicBezTo>
                    <a:pt x="84" y="241"/>
                    <a:pt x="27" y="203"/>
                    <a:pt x="13" y="143"/>
                  </a:cubicBezTo>
                  <a:cubicBezTo>
                    <a:pt x="1" y="84"/>
                    <a:pt x="37" y="24"/>
                    <a:pt x="96" y="12"/>
                  </a:cubicBezTo>
                  <a:cubicBezTo>
                    <a:pt x="156" y="0"/>
                    <a:pt x="213"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8566172" y="1017756"/>
              <a:ext cx="168333" cy="169765"/>
            </a:xfrm>
            <a:custGeom>
              <a:avLst/>
              <a:gdLst/>
              <a:ahLst/>
              <a:cxnLst/>
              <a:rect l="l" t="t" r="r" b="b"/>
              <a:pathLst>
                <a:path w="2117" h="2135" extrusionOk="0">
                  <a:moveTo>
                    <a:pt x="2002" y="865"/>
                  </a:moveTo>
                  <a:cubicBezTo>
                    <a:pt x="2117" y="1391"/>
                    <a:pt x="1786" y="1910"/>
                    <a:pt x="1264" y="2022"/>
                  </a:cubicBezTo>
                  <a:cubicBezTo>
                    <a:pt x="743" y="2134"/>
                    <a:pt x="229" y="1799"/>
                    <a:pt x="114" y="1272"/>
                  </a:cubicBezTo>
                  <a:cubicBezTo>
                    <a:pt x="0" y="746"/>
                    <a:pt x="331" y="227"/>
                    <a:pt x="853" y="113"/>
                  </a:cubicBezTo>
                  <a:cubicBezTo>
                    <a:pt x="1374" y="1"/>
                    <a:pt x="1888" y="337"/>
                    <a:pt x="2002" y="8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8591298" y="1105142"/>
              <a:ext cx="12007" cy="11132"/>
            </a:xfrm>
            <a:custGeom>
              <a:avLst/>
              <a:gdLst/>
              <a:ahLst/>
              <a:cxnLst/>
              <a:rect l="l" t="t" r="r" b="b"/>
              <a:pathLst>
                <a:path w="151" h="140" extrusionOk="0">
                  <a:moveTo>
                    <a:pt x="76" y="1"/>
                  </a:moveTo>
                  <a:cubicBezTo>
                    <a:pt x="71" y="1"/>
                    <a:pt x="67" y="1"/>
                    <a:pt x="63" y="2"/>
                  </a:cubicBezTo>
                  <a:cubicBezTo>
                    <a:pt x="25" y="11"/>
                    <a:pt x="1" y="47"/>
                    <a:pt x="8" y="85"/>
                  </a:cubicBezTo>
                  <a:cubicBezTo>
                    <a:pt x="16" y="118"/>
                    <a:pt x="43" y="140"/>
                    <a:pt x="74" y="140"/>
                  </a:cubicBezTo>
                  <a:cubicBezTo>
                    <a:pt x="80" y="140"/>
                    <a:pt x="86" y="139"/>
                    <a:pt x="91" y="138"/>
                  </a:cubicBezTo>
                  <a:cubicBezTo>
                    <a:pt x="129" y="131"/>
                    <a:pt x="151" y="95"/>
                    <a:pt x="144" y="57"/>
                  </a:cubicBezTo>
                  <a:cubicBezTo>
                    <a:pt x="137" y="23"/>
                    <a:pt x="10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8693951" y="1083037"/>
              <a:ext cx="12007" cy="11132"/>
            </a:xfrm>
            <a:custGeom>
              <a:avLst/>
              <a:gdLst/>
              <a:ahLst/>
              <a:cxnLst/>
              <a:rect l="l" t="t" r="r" b="b"/>
              <a:pathLst>
                <a:path w="151" h="140" extrusionOk="0">
                  <a:moveTo>
                    <a:pt x="73" y="0"/>
                  </a:moveTo>
                  <a:cubicBezTo>
                    <a:pt x="69" y="0"/>
                    <a:pt x="64" y="1"/>
                    <a:pt x="60" y="1"/>
                  </a:cubicBezTo>
                  <a:cubicBezTo>
                    <a:pt x="24" y="9"/>
                    <a:pt x="0" y="47"/>
                    <a:pt x="7" y="85"/>
                  </a:cubicBezTo>
                  <a:cubicBezTo>
                    <a:pt x="15" y="117"/>
                    <a:pt x="43" y="139"/>
                    <a:pt x="74" y="139"/>
                  </a:cubicBezTo>
                  <a:cubicBezTo>
                    <a:pt x="79" y="139"/>
                    <a:pt x="85" y="139"/>
                    <a:pt x="91" y="137"/>
                  </a:cubicBezTo>
                  <a:cubicBezTo>
                    <a:pt x="126" y="130"/>
                    <a:pt x="150" y="94"/>
                    <a:pt x="143" y="56"/>
                  </a:cubicBezTo>
                  <a:cubicBezTo>
                    <a:pt x="135" y="23"/>
                    <a:pt x="106"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8600760" y="1099576"/>
              <a:ext cx="109492" cy="69735"/>
            </a:xfrm>
            <a:custGeom>
              <a:avLst/>
              <a:gdLst/>
              <a:ahLst/>
              <a:cxnLst/>
              <a:rect l="l" t="t" r="r" b="b"/>
              <a:pathLst>
                <a:path w="1377" h="877" extrusionOk="0">
                  <a:moveTo>
                    <a:pt x="1298" y="1"/>
                  </a:moveTo>
                  <a:cubicBezTo>
                    <a:pt x="1377" y="365"/>
                    <a:pt x="1151" y="722"/>
                    <a:pt x="791" y="798"/>
                  </a:cubicBezTo>
                  <a:cubicBezTo>
                    <a:pt x="432" y="877"/>
                    <a:pt x="79" y="646"/>
                    <a:pt x="1" y="284"/>
                  </a:cubicBezTo>
                  <a:lnTo>
                    <a:pt x="1298" y="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8622547" y="1127008"/>
              <a:ext cx="75062" cy="39280"/>
            </a:xfrm>
            <a:custGeom>
              <a:avLst/>
              <a:gdLst/>
              <a:ahLst/>
              <a:cxnLst/>
              <a:rect l="l" t="t" r="r" b="b"/>
              <a:pathLst>
                <a:path w="944" h="494" extrusionOk="0">
                  <a:moveTo>
                    <a:pt x="429" y="41"/>
                  </a:moveTo>
                  <a:cubicBezTo>
                    <a:pt x="241" y="82"/>
                    <a:pt x="91" y="198"/>
                    <a:pt x="1" y="348"/>
                  </a:cubicBezTo>
                  <a:cubicBezTo>
                    <a:pt x="148" y="451"/>
                    <a:pt x="332" y="494"/>
                    <a:pt x="517" y="453"/>
                  </a:cubicBezTo>
                  <a:cubicBezTo>
                    <a:pt x="703" y="413"/>
                    <a:pt x="853" y="298"/>
                    <a:pt x="943" y="146"/>
                  </a:cubicBezTo>
                  <a:cubicBezTo>
                    <a:pt x="798" y="44"/>
                    <a:pt x="615" y="1"/>
                    <a:pt x="429" y="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8589231" y="1116990"/>
              <a:ext cx="19243" cy="19243"/>
            </a:xfrm>
            <a:custGeom>
              <a:avLst/>
              <a:gdLst/>
              <a:ahLst/>
              <a:cxnLst/>
              <a:rect l="l" t="t" r="r" b="b"/>
              <a:pathLst>
                <a:path w="242" h="242" extrusionOk="0">
                  <a:moveTo>
                    <a:pt x="227" y="98"/>
                  </a:moveTo>
                  <a:cubicBezTo>
                    <a:pt x="241" y="158"/>
                    <a:pt x="203" y="217"/>
                    <a:pt x="143" y="229"/>
                  </a:cubicBezTo>
                  <a:cubicBezTo>
                    <a:pt x="84" y="241"/>
                    <a:pt x="27" y="205"/>
                    <a:pt x="15" y="146"/>
                  </a:cubicBezTo>
                  <a:cubicBezTo>
                    <a:pt x="1" y="86"/>
                    <a:pt x="39" y="27"/>
                    <a:pt x="98" y="15"/>
                  </a:cubicBezTo>
                  <a:cubicBezTo>
                    <a:pt x="155" y="1"/>
                    <a:pt x="215"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8696018" y="1094090"/>
              <a:ext cx="19004" cy="19163"/>
            </a:xfrm>
            <a:custGeom>
              <a:avLst/>
              <a:gdLst/>
              <a:ahLst/>
              <a:cxnLst/>
              <a:rect l="l" t="t" r="r" b="b"/>
              <a:pathLst>
                <a:path w="239" h="241" extrusionOk="0">
                  <a:moveTo>
                    <a:pt x="227" y="98"/>
                  </a:moveTo>
                  <a:cubicBezTo>
                    <a:pt x="239" y="158"/>
                    <a:pt x="200" y="215"/>
                    <a:pt x="143" y="227"/>
                  </a:cubicBezTo>
                  <a:cubicBezTo>
                    <a:pt x="84" y="241"/>
                    <a:pt x="27" y="203"/>
                    <a:pt x="12" y="143"/>
                  </a:cubicBezTo>
                  <a:cubicBezTo>
                    <a:pt x="0" y="84"/>
                    <a:pt x="36" y="24"/>
                    <a:pt x="96" y="12"/>
                  </a:cubicBezTo>
                  <a:cubicBezTo>
                    <a:pt x="155" y="0"/>
                    <a:pt x="212" y="39"/>
                    <a:pt x="227"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2"/>
          <p:cNvGrpSpPr/>
          <p:nvPr/>
        </p:nvGrpSpPr>
        <p:grpSpPr>
          <a:xfrm>
            <a:off x="3806175" y="2247525"/>
            <a:ext cx="642945" cy="648447"/>
            <a:chOff x="8150775" y="2498300"/>
            <a:chExt cx="642945" cy="648447"/>
          </a:xfrm>
        </p:grpSpPr>
        <p:sp>
          <p:nvSpPr>
            <p:cNvPr id="1027" name="Google Shape;1027;p32"/>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32"/>
          <p:cNvSpPr txBox="1"/>
          <p:nvPr/>
        </p:nvSpPr>
        <p:spPr>
          <a:xfrm>
            <a:off x="687375" y="2739250"/>
            <a:ext cx="3091200" cy="9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Condensed"/>
                <a:ea typeface="Roboto Condensed"/>
                <a:cs typeface="Roboto Condensed"/>
                <a:sym typeface="Roboto Condensed"/>
              </a:rPr>
              <a:t>The total amount reported to have been cheated from all scams increased by </a:t>
            </a:r>
            <a:r>
              <a:rPr lang="en" b="1">
                <a:solidFill>
                  <a:schemeClr val="dk1"/>
                </a:solidFill>
                <a:latin typeface="Roboto Condensed"/>
                <a:ea typeface="Roboto Condensed"/>
                <a:cs typeface="Roboto Condensed"/>
                <a:sym typeface="Roboto Condensed"/>
              </a:rPr>
              <a:t>4.5%</a:t>
            </a:r>
            <a:r>
              <a:rPr lang="en">
                <a:solidFill>
                  <a:schemeClr val="dk1"/>
                </a:solidFill>
                <a:latin typeface="Roboto Condensed"/>
                <a:ea typeface="Roboto Condensed"/>
                <a:cs typeface="Roboto Condensed"/>
                <a:sym typeface="Roboto Condensed"/>
              </a:rPr>
              <a:t> from </a:t>
            </a:r>
            <a:r>
              <a:rPr lang="en" b="1">
                <a:solidFill>
                  <a:schemeClr val="dk1"/>
                </a:solidFill>
                <a:latin typeface="Roboto Condensed"/>
                <a:ea typeface="Roboto Condensed"/>
                <a:cs typeface="Roboto Condensed"/>
                <a:sym typeface="Roboto Condensed"/>
              </a:rPr>
              <a:t>$632.0</a:t>
            </a:r>
            <a:r>
              <a:rPr lang="en">
                <a:solidFill>
                  <a:schemeClr val="dk1"/>
                </a:solidFill>
                <a:latin typeface="Roboto Condensed"/>
                <a:ea typeface="Roboto Condensed"/>
                <a:cs typeface="Roboto Condensed"/>
                <a:sym typeface="Roboto Condensed"/>
              </a:rPr>
              <a:t> million in 2021, to </a:t>
            </a:r>
            <a:r>
              <a:rPr lang="en" b="1">
                <a:solidFill>
                  <a:schemeClr val="dk1"/>
                </a:solidFill>
                <a:latin typeface="Roboto Condensed"/>
                <a:ea typeface="Roboto Condensed"/>
                <a:cs typeface="Roboto Condensed"/>
                <a:sym typeface="Roboto Condensed"/>
              </a:rPr>
              <a:t>$660.7</a:t>
            </a:r>
            <a:r>
              <a:rPr lang="en">
                <a:solidFill>
                  <a:schemeClr val="dk1"/>
                </a:solidFill>
                <a:latin typeface="Roboto Condensed"/>
                <a:ea typeface="Roboto Condensed"/>
                <a:cs typeface="Roboto Condensed"/>
                <a:sym typeface="Roboto Condensed"/>
              </a:rPr>
              <a:t> million in 2022. </a:t>
            </a:r>
            <a:endParaRPr>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r>
              <a:rPr lang="en" i="1">
                <a:solidFill>
                  <a:schemeClr val="dk1"/>
                </a:solidFill>
                <a:latin typeface="Roboto Condensed"/>
                <a:ea typeface="Roboto Condensed"/>
                <a:cs typeface="Roboto Condensed"/>
                <a:sym typeface="Roboto Condensed"/>
              </a:rPr>
              <a:t>(If dont have the exact values for the cash amt 4.5% doesnt seem v significant)</a:t>
            </a:r>
            <a:endParaRPr i="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3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Distribution of Scam Victims </a:t>
            </a:r>
            <a:endParaRPr/>
          </a:p>
        </p:txBody>
      </p:sp>
      <p:pic>
        <p:nvPicPr>
          <p:cNvPr id="1038" name="Google Shape;1038;p33"/>
          <p:cNvPicPr preferRelativeResize="0"/>
          <p:nvPr/>
        </p:nvPicPr>
        <p:blipFill rotWithShape="1">
          <a:blip r:embed="rId3">
            <a:alphaModFix/>
          </a:blip>
          <a:srcRect t="10360" b="-10360"/>
          <a:stretch/>
        </p:blipFill>
        <p:spPr>
          <a:xfrm>
            <a:off x="1505750" y="1412500"/>
            <a:ext cx="6132495" cy="3731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34"/>
          <p:cNvSpPr txBox="1">
            <a:spLocks noGrp="1"/>
          </p:cNvSpPr>
          <p:nvPr>
            <p:ph type="body" idx="4294967295"/>
          </p:nvPr>
        </p:nvSpPr>
        <p:spPr>
          <a:xfrm>
            <a:off x="720000" y="1883725"/>
            <a:ext cx="7704000" cy="28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b="1">
              <a:latin typeface="Poppins"/>
              <a:ea typeface="Poppins"/>
              <a:cs typeface="Poppins"/>
              <a:sym typeface="Poppins"/>
            </a:endParaRPr>
          </a:p>
          <a:p>
            <a:pPr marL="457200" lvl="0" indent="-330200" algn="l" rtl="0">
              <a:spcBef>
                <a:spcPts val="0"/>
              </a:spcBef>
              <a:spcAft>
                <a:spcPts val="0"/>
              </a:spcAft>
              <a:buClr>
                <a:schemeClr val="accent1"/>
              </a:buClr>
              <a:buSzPts val="1600"/>
              <a:buChar char="●"/>
            </a:pPr>
            <a:r>
              <a:rPr lang="en" sz="1500">
                <a:solidFill>
                  <a:srgbClr val="000000"/>
                </a:solidFill>
                <a:latin typeface="Arial"/>
                <a:ea typeface="Arial"/>
                <a:cs typeface="Arial"/>
                <a:sym typeface="Arial"/>
              </a:rPr>
              <a:t>In 2019, Facebook had </a:t>
            </a:r>
            <a:r>
              <a:rPr lang="en" sz="1500" b="1">
                <a:solidFill>
                  <a:srgbClr val="000000"/>
                </a:solidFill>
                <a:latin typeface="Arial"/>
                <a:ea typeface="Arial"/>
                <a:cs typeface="Arial"/>
                <a:sym typeface="Arial"/>
              </a:rPr>
              <a:t>540 million user records</a:t>
            </a:r>
            <a:r>
              <a:rPr lang="en" sz="1500">
                <a:solidFill>
                  <a:srgbClr val="000000"/>
                </a:solidFill>
                <a:latin typeface="Arial"/>
                <a:ea typeface="Arial"/>
                <a:cs typeface="Arial"/>
                <a:sym typeface="Arial"/>
              </a:rPr>
              <a:t> exposed on the Amazon cloud server.</a:t>
            </a:r>
            <a:endParaRPr sz="1500">
              <a:solidFill>
                <a:srgbClr val="000000"/>
              </a:solidFill>
              <a:latin typeface="Arial"/>
              <a:ea typeface="Arial"/>
              <a:cs typeface="Arial"/>
              <a:sym typeface="Arial"/>
            </a:endParaRPr>
          </a:p>
          <a:p>
            <a:pPr marL="457200" lvl="0" indent="0" algn="l" rtl="0">
              <a:spcBef>
                <a:spcPts val="0"/>
              </a:spcBef>
              <a:spcAft>
                <a:spcPts val="0"/>
              </a:spcAft>
              <a:buNone/>
            </a:pPr>
            <a:endParaRPr sz="1500">
              <a:solidFill>
                <a:srgbClr val="000000"/>
              </a:solidFill>
              <a:latin typeface="Arial"/>
              <a:ea typeface="Arial"/>
              <a:cs typeface="Arial"/>
              <a:sym typeface="Arial"/>
            </a:endParaRPr>
          </a:p>
          <a:p>
            <a:pPr marL="457200" lvl="0" indent="-330200" algn="l" rtl="0">
              <a:spcBef>
                <a:spcPts val="0"/>
              </a:spcBef>
              <a:spcAft>
                <a:spcPts val="0"/>
              </a:spcAft>
              <a:buClr>
                <a:schemeClr val="accent1"/>
              </a:buClr>
              <a:buSzPts val="1600"/>
              <a:buChar char="●"/>
            </a:pPr>
            <a:r>
              <a:rPr lang="en" sz="1500">
                <a:solidFill>
                  <a:srgbClr val="000000"/>
                </a:solidFill>
                <a:latin typeface="Arial"/>
                <a:ea typeface="Arial"/>
                <a:cs typeface="Arial"/>
                <a:sym typeface="Arial"/>
              </a:rPr>
              <a:t>Social media data breaches accounted for </a:t>
            </a:r>
            <a:r>
              <a:rPr lang="en" sz="1500" b="1">
                <a:solidFill>
                  <a:srgbClr val="000000"/>
                </a:solidFill>
                <a:latin typeface="Arial"/>
                <a:ea typeface="Arial"/>
                <a:cs typeface="Arial"/>
                <a:sym typeface="Arial"/>
              </a:rPr>
              <a:t>56% of data breaches in the first half of 2018</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marL="457200" lvl="0" indent="0" algn="l" rtl="0">
              <a:spcBef>
                <a:spcPts val="0"/>
              </a:spcBef>
              <a:spcAft>
                <a:spcPts val="0"/>
              </a:spcAft>
              <a:buNone/>
            </a:pPr>
            <a:endParaRPr sz="1500">
              <a:solidFill>
                <a:srgbClr val="000000"/>
              </a:solidFill>
              <a:latin typeface="Arial"/>
              <a:ea typeface="Arial"/>
              <a:cs typeface="Arial"/>
              <a:sym typeface="Arial"/>
            </a:endParaRPr>
          </a:p>
          <a:p>
            <a:pPr marL="457200" lvl="0" indent="-330200" algn="l" rtl="0">
              <a:spcBef>
                <a:spcPts val="0"/>
              </a:spcBef>
              <a:spcAft>
                <a:spcPts val="0"/>
              </a:spcAft>
              <a:buClr>
                <a:schemeClr val="accent1"/>
              </a:buClr>
              <a:buSzPts val="1600"/>
              <a:buChar char="●"/>
            </a:pPr>
            <a:r>
              <a:rPr lang="en" sz="1500">
                <a:solidFill>
                  <a:srgbClr val="000000"/>
                </a:solidFill>
                <a:latin typeface="Arial"/>
                <a:ea typeface="Arial"/>
                <a:cs typeface="Arial"/>
                <a:sym typeface="Arial"/>
              </a:rPr>
              <a:t>In 2016, the AdultFriendFinder network was hacked, exposing </a:t>
            </a:r>
            <a:r>
              <a:rPr lang="en" sz="1500" b="1">
                <a:solidFill>
                  <a:srgbClr val="000000"/>
                </a:solidFill>
                <a:latin typeface="Arial"/>
                <a:ea typeface="Arial"/>
                <a:cs typeface="Arial"/>
                <a:sym typeface="Arial"/>
              </a:rPr>
              <a:t>412 million users’ private data</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p:txBody>
      </p:sp>
      <p:sp>
        <p:nvSpPr>
          <p:cNvPr id="1044" name="Google Shape;1044;p34"/>
          <p:cNvSpPr txBox="1">
            <a:spLocks noGrp="1"/>
          </p:cNvSpPr>
          <p:nvPr>
            <p:ph type="title"/>
          </p:nvPr>
        </p:nvSpPr>
        <p:spPr>
          <a:xfrm>
            <a:off x="1058250" y="316950"/>
            <a:ext cx="7027500" cy="149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Data breaches on social media platforms rank among the largest recorded data breaches.</a:t>
            </a: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35"/>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1050" name="Google Shape;1050;p35"/>
          <p:cNvSpPr txBox="1">
            <a:spLocks noGrp="1"/>
          </p:cNvSpPr>
          <p:nvPr>
            <p:ph type="title"/>
          </p:nvPr>
        </p:nvSpPr>
        <p:spPr>
          <a:xfrm>
            <a:off x="720000" y="3994350"/>
            <a:ext cx="7704000" cy="61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Case Study 1: Tik Tok (Cyber Threat)</a:t>
            </a:r>
            <a:endParaRPr>
              <a:solidFill>
                <a:schemeClr val="dk1"/>
              </a:solidFill>
            </a:endParaRPr>
          </a:p>
        </p:txBody>
      </p:sp>
      <p:grpSp>
        <p:nvGrpSpPr>
          <p:cNvPr id="1051" name="Google Shape;1051;p35"/>
          <p:cNvGrpSpPr/>
          <p:nvPr/>
        </p:nvGrpSpPr>
        <p:grpSpPr>
          <a:xfrm rot="-584129">
            <a:off x="459798" y="3448724"/>
            <a:ext cx="932595" cy="383416"/>
            <a:chOff x="5351206" y="963375"/>
            <a:chExt cx="932594" cy="383416"/>
          </a:xfrm>
        </p:grpSpPr>
        <p:sp>
          <p:nvSpPr>
            <p:cNvPr id="1052" name="Google Shape;1052;p35"/>
            <p:cNvSpPr/>
            <p:nvPr/>
          </p:nvSpPr>
          <p:spPr>
            <a:xfrm flipH="1">
              <a:off x="5351206" y="963375"/>
              <a:ext cx="932594" cy="383416"/>
            </a:xfrm>
            <a:custGeom>
              <a:avLst/>
              <a:gdLst/>
              <a:ahLst/>
              <a:cxnLst/>
              <a:rect l="l" t="t" r="r" b="b"/>
              <a:pathLst>
                <a:path w="8922" h="3668" extrusionOk="0">
                  <a:moveTo>
                    <a:pt x="7281" y="1"/>
                  </a:moveTo>
                  <a:lnTo>
                    <a:pt x="1640" y="1"/>
                  </a:lnTo>
                  <a:cubicBezTo>
                    <a:pt x="733" y="1"/>
                    <a:pt x="0" y="737"/>
                    <a:pt x="0" y="1644"/>
                  </a:cubicBezTo>
                  <a:lnTo>
                    <a:pt x="0" y="1644"/>
                  </a:lnTo>
                  <a:cubicBezTo>
                    <a:pt x="0" y="2551"/>
                    <a:pt x="733" y="3284"/>
                    <a:pt x="1640" y="3284"/>
                  </a:cubicBezTo>
                  <a:lnTo>
                    <a:pt x="2112" y="3284"/>
                  </a:lnTo>
                  <a:lnTo>
                    <a:pt x="2407" y="3668"/>
                  </a:lnTo>
                  <a:lnTo>
                    <a:pt x="2702" y="3284"/>
                  </a:lnTo>
                  <a:lnTo>
                    <a:pt x="7281" y="3284"/>
                  </a:lnTo>
                  <a:cubicBezTo>
                    <a:pt x="8188" y="3284"/>
                    <a:pt x="8921" y="2548"/>
                    <a:pt x="8921" y="1644"/>
                  </a:cubicBezTo>
                  <a:lnTo>
                    <a:pt x="8921" y="1644"/>
                  </a:lnTo>
                  <a:cubicBezTo>
                    <a:pt x="8921" y="737"/>
                    <a:pt x="8188" y="1"/>
                    <a:pt x="7281" y="1"/>
                  </a:cubicBezTo>
                  <a:close/>
                </a:path>
              </a:pathLst>
            </a:custGeom>
            <a:gradFill>
              <a:gsLst>
                <a:gs pos="0">
                  <a:schemeClr val="accent3"/>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flipH="1">
              <a:off x="5979834" y="1046790"/>
              <a:ext cx="203933" cy="168502"/>
            </a:xfrm>
            <a:custGeom>
              <a:avLst/>
              <a:gdLst/>
              <a:ahLst/>
              <a:cxnLst/>
              <a:rect l="l" t="t" r="r" b="b"/>
              <a:pathLst>
                <a:path w="1951" h="1612" extrusionOk="0">
                  <a:moveTo>
                    <a:pt x="522" y="0"/>
                  </a:moveTo>
                  <a:cubicBezTo>
                    <a:pt x="493" y="0"/>
                    <a:pt x="463" y="3"/>
                    <a:pt x="433" y="8"/>
                  </a:cubicBezTo>
                  <a:cubicBezTo>
                    <a:pt x="226" y="43"/>
                    <a:pt x="60" y="212"/>
                    <a:pt x="26" y="422"/>
                  </a:cubicBezTo>
                  <a:cubicBezTo>
                    <a:pt x="0" y="591"/>
                    <a:pt x="60" y="748"/>
                    <a:pt x="167" y="858"/>
                  </a:cubicBezTo>
                  <a:lnTo>
                    <a:pt x="883" y="1572"/>
                  </a:lnTo>
                  <a:cubicBezTo>
                    <a:pt x="908" y="1598"/>
                    <a:pt x="941" y="1611"/>
                    <a:pt x="974" y="1611"/>
                  </a:cubicBezTo>
                  <a:cubicBezTo>
                    <a:pt x="1007" y="1611"/>
                    <a:pt x="1041" y="1598"/>
                    <a:pt x="1067" y="1572"/>
                  </a:cubicBezTo>
                  <a:lnTo>
                    <a:pt x="1781" y="858"/>
                  </a:lnTo>
                  <a:cubicBezTo>
                    <a:pt x="1891" y="748"/>
                    <a:pt x="1950" y="591"/>
                    <a:pt x="1921" y="422"/>
                  </a:cubicBezTo>
                  <a:cubicBezTo>
                    <a:pt x="1891" y="212"/>
                    <a:pt x="1721" y="43"/>
                    <a:pt x="1514" y="8"/>
                  </a:cubicBezTo>
                  <a:cubicBezTo>
                    <a:pt x="1485" y="3"/>
                    <a:pt x="1455" y="0"/>
                    <a:pt x="1426" y="0"/>
                  </a:cubicBezTo>
                  <a:cubicBezTo>
                    <a:pt x="1227" y="0"/>
                    <a:pt x="1055" y="118"/>
                    <a:pt x="974" y="286"/>
                  </a:cubicBezTo>
                  <a:cubicBezTo>
                    <a:pt x="893" y="118"/>
                    <a:pt x="723" y="0"/>
                    <a:pt x="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flipH="1">
              <a:off x="5715589" y="1046790"/>
              <a:ext cx="203933" cy="168502"/>
            </a:xfrm>
            <a:custGeom>
              <a:avLst/>
              <a:gdLst/>
              <a:ahLst/>
              <a:cxnLst/>
              <a:rect l="l" t="t" r="r" b="b"/>
              <a:pathLst>
                <a:path w="1951" h="1612" extrusionOk="0">
                  <a:moveTo>
                    <a:pt x="524" y="0"/>
                  </a:moveTo>
                  <a:cubicBezTo>
                    <a:pt x="495" y="0"/>
                    <a:pt x="466" y="3"/>
                    <a:pt x="436" y="8"/>
                  </a:cubicBezTo>
                  <a:cubicBezTo>
                    <a:pt x="229" y="43"/>
                    <a:pt x="60" y="212"/>
                    <a:pt x="27" y="422"/>
                  </a:cubicBezTo>
                  <a:cubicBezTo>
                    <a:pt x="1" y="591"/>
                    <a:pt x="60" y="748"/>
                    <a:pt x="170" y="858"/>
                  </a:cubicBezTo>
                  <a:lnTo>
                    <a:pt x="884" y="1572"/>
                  </a:lnTo>
                  <a:cubicBezTo>
                    <a:pt x="909" y="1598"/>
                    <a:pt x="942" y="1611"/>
                    <a:pt x="976" y="1611"/>
                  </a:cubicBezTo>
                  <a:cubicBezTo>
                    <a:pt x="1009" y="1611"/>
                    <a:pt x="1042" y="1598"/>
                    <a:pt x="1067" y="1572"/>
                  </a:cubicBezTo>
                  <a:lnTo>
                    <a:pt x="1784" y="858"/>
                  </a:lnTo>
                  <a:cubicBezTo>
                    <a:pt x="1891" y="748"/>
                    <a:pt x="1951" y="591"/>
                    <a:pt x="1924" y="422"/>
                  </a:cubicBezTo>
                  <a:cubicBezTo>
                    <a:pt x="1891" y="212"/>
                    <a:pt x="1722" y="43"/>
                    <a:pt x="1515" y="8"/>
                  </a:cubicBezTo>
                  <a:cubicBezTo>
                    <a:pt x="1485" y="3"/>
                    <a:pt x="1456" y="0"/>
                    <a:pt x="1427" y="0"/>
                  </a:cubicBezTo>
                  <a:cubicBezTo>
                    <a:pt x="1228" y="0"/>
                    <a:pt x="1056" y="118"/>
                    <a:pt x="977" y="286"/>
                  </a:cubicBezTo>
                  <a:cubicBezTo>
                    <a:pt x="896" y="118"/>
                    <a:pt x="724"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flipH="1">
              <a:off x="5451239" y="1046790"/>
              <a:ext cx="203933" cy="168502"/>
            </a:xfrm>
            <a:custGeom>
              <a:avLst/>
              <a:gdLst/>
              <a:ahLst/>
              <a:cxnLst/>
              <a:rect l="l" t="t" r="r" b="b"/>
              <a:pathLst>
                <a:path w="1951" h="1612" extrusionOk="0">
                  <a:moveTo>
                    <a:pt x="524" y="0"/>
                  </a:moveTo>
                  <a:cubicBezTo>
                    <a:pt x="495" y="0"/>
                    <a:pt x="466" y="3"/>
                    <a:pt x="436" y="8"/>
                  </a:cubicBezTo>
                  <a:cubicBezTo>
                    <a:pt x="229" y="43"/>
                    <a:pt x="60" y="212"/>
                    <a:pt x="29" y="422"/>
                  </a:cubicBezTo>
                  <a:cubicBezTo>
                    <a:pt x="0" y="591"/>
                    <a:pt x="60" y="748"/>
                    <a:pt x="169" y="858"/>
                  </a:cubicBezTo>
                  <a:lnTo>
                    <a:pt x="883" y="1572"/>
                  </a:lnTo>
                  <a:cubicBezTo>
                    <a:pt x="910" y="1598"/>
                    <a:pt x="943" y="1611"/>
                    <a:pt x="976" y="1611"/>
                  </a:cubicBezTo>
                  <a:cubicBezTo>
                    <a:pt x="1009" y="1611"/>
                    <a:pt x="1042" y="1598"/>
                    <a:pt x="1067" y="1572"/>
                  </a:cubicBezTo>
                  <a:lnTo>
                    <a:pt x="1783" y="858"/>
                  </a:lnTo>
                  <a:cubicBezTo>
                    <a:pt x="1890" y="748"/>
                    <a:pt x="1950" y="591"/>
                    <a:pt x="1924" y="422"/>
                  </a:cubicBezTo>
                  <a:cubicBezTo>
                    <a:pt x="1890" y="212"/>
                    <a:pt x="1724" y="43"/>
                    <a:pt x="1517" y="8"/>
                  </a:cubicBezTo>
                  <a:cubicBezTo>
                    <a:pt x="1487" y="3"/>
                    <a:pt x="1457" y="0"/>
                    <a:pt x="1428" y="0"/>
                  </a:cubicBezTo>
                  <a:cubicBezTo>
                    <a:pt x="1228" y="0"/>
                    <a:pt x="1057" y="118"/>
                    <a:pt x="976" y="286"/>
                  </a:cubicBezTo>
                  <a:cubicBezTo>
                    <a:pt x="895" y="118"/>
                    <a:pt x="723"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5"/>
          <p:cNvGrpSpPr/>
          <p:nvPr/>
        </p:nvGrpSpPr>
        <p:grpSpPr>
          <a:xfrm>
            <a:off x="8107425" y="3259775"/>
            <a:ext cx="642945" cy="648447"/>
            <a:chOff x="8150775" y="2498300"/>
            <a:chExt cx="642945" cy="648447"/>
          </a:xfrm>
        </p:grpSpPr>
        <p:sp>
          <p:nvSpPr>
            <p:cNvPr id="1057" name="Google Shape;1057;p35"/>
            <p:cNvSpPr/>
            <p:nvPr/>
          </p:nvSpPr>
          <p:spPr>
            <a:xfrm>
              <a:off x="8150775" y="2498300"/>
              <a:ext cx="642945" cy="648447"/>
            </a:xfrm>
            <a:custGeom>
              <a:avLst/>
              <a:gdLst/>
              <a:ahLst/>
              <a:cxnLst/>
              <a:rect l="l" t="t" r="r" b="b"/>
              <a:pathLst>
                <a:path w="5858" h="5908" extrusionOk="0">
                  <a:moveTo>
                    <a:pt x="3463" y="291"/>
                  </a:moveTo>
                  <a:cubicBezTo>
                    <a:pt x="4917" y="583"/>
                    <a:pt x="5858" y="2012"/>
                    <a:pt x="5565" y="3481"/>
                  </a:cubicBezTo>
                  <a:cubicBezTo>
                    <a:pt x="5270" y="4952"/>
                    <a:pt x="3851" y="5907"/>
                    <a:pt x="2396" y="5614"/>
                  </a:cubicBezTo>
                  <a:cubicBezTo>
                    <a:pt x="941" y="5324"/>
                    <a:pt x="1" y="3895"/>
                    <a:pt x="296" y="2424"/>
                  </a:cubicBezTo>
                  <a:cubicBezTo>
                    <a:pt x="591" y="955"/>
                    <a:pt x="2008" y="0"/>
                    <a:pt x="3463" y="29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8263715" y="2809464"/>
              <a:ext cx="402472" cy="128197"/>
            </a:xfrm>
            <a:custGeom>
              <a:avLst/>
              <a:gdLst/>
              <a:ahLst/>
              <a:cxnLst/>
              <a:rect l="l" t="t" r="r" b="b"/>
              <a:pathLst>
                <a:path w="3667" h="1168" extrusionOk="0">
                  <a:moveTo>
                    <a:pt x="43" y="1"/>
                  </a:moveTo>
                  <a:cubicBezTo>
                    <a:pt x="12" y="158"/>
                    <a:pt x="0" y="315"/>
                    <a:pt x="7" y="467"/>
                  </a:cubicBezTo>
                  <a:lnTo>
                    <a:pt x="3519" y="1167"/>
                  </a:lnTo>
                  <a:cubicBezTo>
                    <a:pt x="3586" y="1029"/>
                    <a:pt x="3636" y="882"/>
                    <a:pt x="3667" y="724"/>
                  </a:cubicBezTo>
                  <a:lnTo>
                    <a:pt x="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8264483" y="2860721"/>
              <a:ext cx="385569" cy="208100"/>
            </a:xfrm>
            <a:custGeom>
              <a:avLst/>
              <a:gdLst/>
              <a:ahLst/>
              <a:cxnLst/>
              <a:rect l="l" t="t" r="r" b="b"/>
              <a:pathLst>
                <a:path w="3513" h="1896" extrusionOk="0">
                  <a:moveTo>
                    <a:pt x="1481" y="1726"/>
                  </a:moveTo>
                  <a:cubicBezTo>
                    <a:pt x="2327" y="1896"/>
                    <a:pt x="3155" y="1453"/>
                    <a:pt x="3512" y="700"/>
                  </a:cubicBezTo>
                  <a:lnTo>
                    <a:pt x="0" y="0"/>
                  </a:lnTo>
                  <a:cubicBezTo>
                    <a:pt x="43" y="831"/>
                    <a:pt x="636" y="1557"/>
                    <a:pt x="1481" y="1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8305532" y="2697182"/>
              <a:ext cx="90767" cy="88684"/>
            </a:xfrm>
            <a:custGeom>
              <a:avLst/>
              <a:gdLst/>
              <a:ahLst/>
              <a:cxnLst/>
              <a:rect l="l" t="t" r="r" b="b"/>
              <a:pathLst>
                <a:path w="827" h="808" extrusionOk="0">
                  <a:moveTo>
                    <a:pt x="196" y="1"/>
                  </a:moveTo>
                  <a:cubicBezTo>
                    <a:pt x="172" y="1"/>
                    <a:pt x="148" y="11"/>
                    <a:pt x="131" y="31"/>
                  </a:cubicBezTo>
                  <a:cubicBezTo>
                    <a:pt x="103" y="67"/>
                    <a:pt x="107" y="121"/>
                    <a:pt x="141" y="152"/>
                  </a:cubicBezTo>
                  <a:lnTo>
                    <a:pt x="560" y="507"/>
                  </a:lnTo>
                  <a:lnTo>
                    <a:pt x="72" y="640"/>
                  </a:lnTo>
                  <a:cubicBezTo>
                    <a:pt x="26" y="652"/>
                    <a:pt x="0" y="700"/>
                    <a:pt x="12" y="745"/>
                  </a:cubicBezTo>
                  <a:cubicBezTo>
                    <a:pt x="19" y="776"/>
                    <a:pt x="45" y="800"/>
                    <a:pt x="76" y="807"/>
                  </a:cubicBezTo>
                  <a:lnTo>
                    <a:pt x="76" y="805"/>
                  </a:lnTo>
                  <a:cubicBezTo>
                    <a:pt x="81" y="807"/>
                    <a:pt x="86" y="807"/>
                    <a:pt x="92" y="807"/>
                  </a:cubicBezTo>
                  <a:cubicBezTo>
                    <a:pt x="99" y="807"/>
                    <a:pt x="106" y="806"/>
                    <a:pt x="114" y="805"/>
                  </a:cubicBezTo>
                  <a:lnTo>
                    <a:pt x="760" y="628"/>
                  </a:lnTo>
                  <a:cubicBezTo>
                    <a:pt x="791" y="621"/>
                    <a:pt x="812" y="598"/>
                    <a:pt x="819" y="567"/>
                  </a:cubicBezTo>
                  <a:cubicBezTo>
                    <a:pt x="826" y="536"/>
                    <a:pt x="817" y="502"/>
                    <a:pt x="793" y="483"/>
                  </a:cubicBezTo>
                  <a:lnTo>
                    <a:pt x="250" y="21"/>
                  </a:lnTo>
                  <a:cubicBezTo>
                    <a:pt x="234" y="8"/>
                    <a:pt x="215"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8567632" y="2762268"/>
              <a:ext cx="94389" cy="87696"/>
            </a:xfrm>
            <a:custGeom>
              <a:avLst/>
              <a:gdLst/>
              <a:ahLst/>
              <a:cxnLst/>
              <a:rect l="l" t="t" r="r" b="b"/>
              <a:pathLst>
                <a:path w="860" h="799" extrusionOk="0">
                  <a:moveTo>
                    <a:pt x="765" y="1"/>
                  </a:moveTo>
                  <a:cubicBezTo>
                    <a:pt x="757" y="1"/>
                    <a:pt x="749" y="2"/>
                    <a:pt x="741" y="5"/>
                  </a:cubicBezTo>
                  <a:lnTo>
                    <a:pt x="62" y="221"/>
                  </a:lnTo>
                  <a:cubicBezTo>
                    <a:pt x="34" y="231"/>
                    <a:pt x="10" y="257"/>
                    <a:pt x="5" y="288"/>
                  </a:cubicBezTo>
                  <a:cubicBezTo>
                    <a:pt x="0" y="319"/>
                    <a:pt x="12" y="352"/>
                    <a:pt x="36" y="371"/>
                  </a:cubicBezTo>
                  <a:lnTo>
                    <a:pt x="564" y="781"/>
                  </a:lnTo>
                  <a:cubicBezTo>
                    <a:pt x="576" y="790"/>
                    <a:pt x="588" y="795"/>
                    <a:pt x="600" y="797"/>
                  </a:cubicBezTo>
                  <a:lnTo>
                    <a:pt x="598" y="797"/>
                  </a:lnTo>
                  <a:cubicBezTo>
                    <a:pt x="602" y="798"/>
                    <a:pt x="607" y="798"/>
                    <a:pt x="611" y="798"/>
                  </a:cubicBezTo>
                  <a:cubicBezTo>
                    <a:pt x="638" y="798"/>
                    <a:pt x="665" y="786"/>
                    <a:pt x="681" y="764"/>
                  </a:cubicBezTo>
                  <a:cubicBezTo>
                    <a:pt x="710" y="728"/>
                    <a:pt x="703" y="674"/>
                    <a:pt x="667" y="645"/>
                  </a:cubicBezTo>
                  <a:lnTo>
                    <a:pt x="267" y="335"/>
                  </a:lnTo>
                  <a:lnTo>
                    <a:pt x="791" y="166"/>
                  </a:lnTo>
                  <a:cubicBezTo>
                    <a:pt x="836" y="155"/>
                    <a:pt x="860" y="105"/>
                    <a:pt x="845" y="62"/>
                  </a:cubicBezTo>
                  <a:cubicBezTo>
                    <a:pt x="834" y="25"/>
                    <a:pt x="800"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35"/>
          <p:cNvGrpSpPr/>
          <p:nvPr/>
        </p:nvGrpSpPr>
        <p:grpSpPr>
          <a:xfrm>
            <a:off x="7466206" y="2750599"/>
            <a:ext cx="561575" cy="466262"/>
            <a:chOff x="6124800" y="2516625"/>
            <a:chExt cx="493216" cy="409505"/>
          </a:xfrm>
        </p:grpSpPr>
        <p:sp>
          <p:nvSpPr>
            <p:cNvPr id="1063" name="Google Shape;1063;p35"/>
            <p:cNvSpPr/>
            <p:nvPr/>
          </p:nvSpPr>
          <p:spPr>
            <a:xfrm>
              <a:off x="6124800" y="2516625"/>
              <a:ext cx="493216" cy="409505"/>
            </a:xfrm>
            <a:custGeom>
              <a:avLst/>
              <a:gdLst/>
              <a:ahLst/>
              <a:cxnLst/>
              <a:rect l="l" t="t" r="r" b="b"/>
              <a:pathLst>
                <a:path w="6758" h="5611" extrusionOk="0">
                  <a:moveTo>
                    <a:pt x="1286" y="1"/>
                  </a:moveTo>
                  <a:lnTo>
                    <a:pt x="6757" y="1894"/>
                  </a:lnTo>
                  <a:lnTo>
                    <a:pt x="5472" y="5610"/>
                  </a:lnTo>
                  <a:lnTo>
                    <a:pt x="1" y="3717"/>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6306378" y="2640913"/>
              <a:ext cx="126771" cy="117502"/>
            </a:xfrm>
            <a:custGeom>
              <a:avLst/>
              <a:gdLst/>
              <a:ahLst/>
              <a:cxnLst/>
              <a:rect l="l" t="t" r="r" b="b"/>
              <a:pathLst>
                <a:path w="1737" h="1610" extrusionOk="0">
                  <a:moveTo>
                    <a:pt x="558" y="0"/>
                  </a:moveTo>
                  <a:lnTo>
                    <a:pt x="1" y="1610"/>
                  </a:lnTo>
                  <a:lnTo>
                    <a:pt x="1736" y="1307"/>
                  </a:lnTo>
                  <a:lnTo>
                    <a:pt x="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5"/>
          <p:cNvGrpSpPr/>
          <p:nvPr/>
        </p:nvGrpSpPr>
        <p:grpSpPr>
          <a:xfrm>
            <a:off x="1299699" y="2521282"/>
            <a:ext cx="469856" cy="483503"/>
            <a:chOff x="8229933" y="1142025"/>
            <a:chExt cx="397947" cy="409505"/>
          </a:xfrm>
        </p:grpSpPr>
        <p:sp>
          <p:nvSpPr>
            <p:cNvPr id="1066" name="Google Shape;1066;p35"/>
            <p:cNvSpPr/>
            <p:nvPr/>
          </p:nvSpPr>
          <p:spPr>
            <a:xfrm>
              <a:off x="8229933" y="1142025"/>
              <a:ext cx="397947" cy="409505"/>
            </a:xfrm>
            <a:custGeom>
              <a:avLst/>
              <a:gdLst/>
              <a:ahLst/>
              <a:cxnLst/>
              <a:rect l="l" t="t" r="r" b="b"/>
              <a:pathLst>
                <a:path w="5130" h="5279" extrusionOk="0">
                  <a:moveTo>
                    <a:pt x="4610" y="1740"/>
                  </a:moveTo>
                  <a:cubicBezTo>
                    <a:pt x="5129" y="2924"/>
                    <a:pt x="4636" y="4286"/>
                    <a:pt x="3508" y="4781"/>
                  </a:cubicBezTo>
                  <a:cubicBezTo>
                    <a:pt x="2379" y="5278"/>
                    <a:pt x="1044" y="4721"/>
                    <a:pt x="522" y="3538"/>
                  </a:cubicBezTo>
                  <a:cubicBezTo>
                    <a:pt x="1" y="2355"/>
                    <a:pt x="494" y="993"/>
                    <a:pt x="1622" y="498"/>
                  </a:cubicBezTo>
                  <a:cubicBezTo>
                    <a:pt x="2751" y="0"/>
                    <a:pt x="4089" y="557"/>
                    <a:pt x="4610" y="174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8326742" y="1319819"/>
              <a:ext cx="55076" cy="100767"/>
            </a:xfrm>
            <a:custGeom>
              <a:avLst/>
              <a:gdLst/>
              <a:ahLst/>
              <a:cxnLst/>
              <a:rect l="l" t="t" r="r" b="b"/>
              <a:pathLst>
                <a:path w="710" h="1299" extrusionOk="0">
                  <a:moveTo>
                    <a:pt x="302" y="1"/>
                  </a:moveTo>
                  <a:cubicBezTo>
                    <a:pt x="232" y="1"/>
                    <a:pt x="170" y="50"/>
                    <a:pt x="158" y="125"/>
                  </a:cubicBezTo>
                  <a:lnTo>
                    <a:pt x="12" y="1067"/>
                  </a:lnTo>
                  <a:cubicBezTo>
                    <a:pt x="0" y="1151"/>
                    <a:pt x="55" y="1232"/>
                    <a:pt x="136" y="1248"/>
                  </a:cubicBezTo>
                  <a:lnTo>
                    <a:pt x="381" y="1296"/>
                  </a:lnTo>
                  <a:cubicBezTo>
                    <a:pt x="391" y="1298"/>
                    <a:pt x="401" y="1299"/>
                    <a:pt x="411" y="1299"/>
                  </a:cubicBezTo>
                  <a:cubicBezTo>
                    <a:pt x="480" y="1299"/>
                    <a:pt x="540" y="1248"/>
                    <a:pt x="550" y="1177"/>
                  </a:cubicBezTo>
                  <a:lnTo>
                    <a:pt x="698" y="232"/>
                  </a:lnTo>
                  <a:cubicBezTo>
                    <a:pt x="710" y="148"/>
                    <a:pt x="655" y="70"/>
                    <a:pt x="574" y="53"/>
                  </a:cubicBezTo>
                  <a:lnTo>
                    <a:pt x="329" y="3"/>
                  </a:lnTo>
                  <a:cubicBezTo>
                    <a:pt x="320" y="2"/>
                    <a:pt x="311" y="1"/>
                    <a:pt x="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8382671" y="1237438"/>
              <a:ext cx="157860" cy="203240"/>
            </a:xfrm>
            <a:custGeom>
              <a:avLst/>
              <a:gdLst/>
              <a:ahLst/>
              <a:cxnLst/>
              <a:rect l="l" t="t" r="r" b="b"/>
              <a:pathLst>
                <a:path w="2035" h="2620" extrusionOk="0">
                  <a:moveTo>
                    <a:pt x="919" y="1"/>
                  </a:moveTo>
                  <a:cubicBezTo>
                    <a:pt x="861" y="1"/>
                    <a:pt x="815" y="54"/>
                    <a:pt x="817" y="118"/>
                  </a:cubicBezTo>
                  <a:cubicBezTo>
                    <a:pt x="829" y="596"/>
                    <a:pt x="187" y="1179"/>
                    <a:pt x="187" y="1179"/>
                  </a:cubicBezTo>
                  <a:lnTo>
                    <a:pt x="1" y="2379"/>
                  </a:lnTo>
                  <a:lnTo>
                    <a:pt x="713" y="2522"/>
                  </a:lnTo>
                  <a:lnTo>
                    <a:pt x="710" y="2522"/>
                  </a:lnTo>
                  <a:lnTo>
                    <a:pt x="1160" y="2615"/>
                  </a:lnTo>
                  <a:cubicBezTo>
                    <a:pt x="1177" y="2618"/>
                    <a:pt x="1194" y="2620"/>
                    <a:pt x="1211" y="2620"/>
                  </a:cubicBezTo>
                  <a:cubicBezTo>
                    <a:pt x="1322" y="2620"/>
                    <a:pt x="1425" y="2554"/>
                    <a:pt x="1475" y="2453"/>
                  </a:cubicBezTo>
                  <a:lnTo>
                    <a:pt x="1944" y="1482"/>
                  </a:lnTo>
                  <a:cubicBezTo>
                    <a:pt x="2034" y="1299"/>
                    <a:pt x="1920" y="1070"/>
                    <a:pt x="1720" y="1034"/>
                  </a:cubicBezTo>
                  <a:lnTo>
                    <a:pt x="1720" y="1032"/>
                  </a:lnTo>
                  <a:lnTo>
                    <a:pt x="1710" y="1032"/>
                  </a:lnTo>
                  <a:lnTo>
                    <a:pt x="1108" y="913"/>
                  </a:lnTo>
                  <a:cubicBezTo>
                    <a:pt x="1139" y="768"/>
                    <a:pt x="1182" y="532"/>
                    <a:pt x="1191" y="299"/>
                  </a:cubicBezTo>
                  <a:cubicBezTo>
                    <a:pt x="1203" y="60"/>
                    <a:pt x="1046" y="6"/>
                    <a:pt x="927" y="1"/>
                  </a:cubicBezTo>
                  <a:cubicBezTo>
                    <a:pt x="924" y="1"/>
                    <a:pt x="922" y="1"/>
                    <a:pt x="9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aution on the Use of Social Media by Slidesgo">
  <a:themeElements>
    <a:clrScheme name="Simple Light">
      <a:dk1>
        <a:srgbClr val="281940"/>
      </a:dk1>
      <a:lt1>
        <a:srgbClr val="F6E9E4"/>
      </a:lt1>
      <a:dk2>
        <a:srgbClr val="CB3CC9"/>
      </a:dk2>
      <a:lt2>
        <a:srgbClr val="A633CE"/>
      </a:lt2>
      <a:accent1>
        <a:srgbClr val="6350C7"/>
      </a:accent1>
      <a:accent2>
        <a:srgbClr val="3FE7B5"/>
      </a:accent2>
      <a:accent3>
        <a:srgbClr val="09966C"/>
      </a:accent3>
      <a:accent4>
        <a:srgbClr val="F2C150"/>
      </a:accent4>
      <a:accent5>
        <a:srgbClr val="F1CCB6"/>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2412</Words>
  <Application>Microsoft Office PowerPoint</Application>
  <PresentationFormat>On-screen Show (16:9)</PresentationFormat>
  <Paragraphs>217</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Roboto</vt:lpstr>
      <vt:lpstr>Lora</vt:lpstr>
      <vt:lpstr>Raleway</vt:lpstr>
      <vt:lpstr>Fira Sans Extra Condensed</vt:lpstr>
      <vt:lpstr>Poppins</vt:lpstr>
      <vt:lpstr>Fira Sans Extra Condensed Medium</vt:lpstr>
      <vt:lpstr>Georgia</vt:lpstr>
      <vt:lpstr>Roboto Condensed</vt:lpstr>
      <vt:lpstr>Arial</vt:lpstr>
      <vt:lpstr>Bebas Neue</vt:lpstr>
      <vt:lpstr>Caution on the Use of Social Media by Slidesgo</vt:lpstr>
      <vt:lpstr>Threats to SOCIAL MEDIA  END USERS</vt:lpstr>
      <vt:lpstr>TABLE OF CONTENTS</vt:lpstr>
      <vt:lpstr>SOCIAL MEDIA ATTACK TRENDS</vt:lpstr>
      <vt:lpstr>TOP SOCIAL MEDIA THREATS</vt:lpstr>
      <vt:lpstr>TYPES OF CYBER THREATS TO SOCIAL MEDIA END USERS</vt:lpstr>
      <vt:lpstr>Increasing Trend of Impersonation Scam in Singapore</vt:lpstr>
      <vt:lpstr>Distribution of Scam Victims </vt:lpstr>
      <vt:lpstr>Data breaches on social media platforms rank among the largest recorded data breaches.</vt:lpstr>
      <vt:lpstr>Case Study 1: Tik Tok (Cyber Threat)</vt:lpstr>
      <vt:lpstr>Tik Tok</vt:lpstr>
      <vt:lpstr>TikTok Filter Removal</vt:lpstr>
      <vt:lpstr>Using Github for Phishing</vt:lpstr>
      <vt:lpstr>Cyber Kill Chain </vt:lpstr>
      <vt:lpstr>Cyber Kill Chain </vt:lpstr>
      <vt:lpstr>TTP</vt:lpstr>
      <vt:lpstr>PowerPoint Presentation</vt:lpstr>
      <vt:lpstr>Case Study 2: Twitter API Data Breach</vt:lpstr>
      <vt:lpstr>Twitter DATA BREACH</vt:lpstr>
      <vt:lpstr>Twitter Excessive API Data Exposure</vt:lpstr>
      <vt:lpstr>PowerPoint Presentation</vt:lpstr>
      <vt:lpstr>Cyber Kill Chain </vt:lpstr>
      <vt:lpstr>Cyber Kill Chain</vt:lpstr>
      <vt:lpstr>Impacts on consumer lives</vt:lpstr>
      <vt:lpstr>Ways to mitigate impacts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Threats to SOCIAL MEDIA  END USERS</dc:title>
  <cp:lastModifiedBy>yong lin</cp:lastModifiedBy>
  <cp:revision>1</cp:revision>
  <dcterms:modified xsi:type="dcterms:W3CDTF">2023-10-29T05:34:39Z</dcterms:modified>
</cp:coreProperties>
</file>